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304" r:id="rId3"/>
    <p:sldId id="314" r:id="rId4"/>
    <p:sldId id="313" r:id="rId5"/>
    <p:sldId id="257" r:id="rId6"/>
    <p:sldId id="305" r:id="rId7"/>
    <p:sldId id="296" r:id="rId8"/>
    <p:sldId id="291" r:id="rId9"/>
    <p:sldId id="288" r:id="rId10"/>
    <p:sldId id="306" r:id="rId11"/>
    <p:sldId id="307" r:id="rId12"/>
    <p:sldId id="312" r:id="rId13"/>
    <p:sldId id="293" r:id="rId14"/>
    <p:sldId id="303" r:id="rId15"/>
    <p:sldId id="292" r:id="rId16"/>
    <p:sldId id="294" r:id="rId17"/>
    <p:sldId id="295" r:id="rId18"/>
    <p:sldId id="299" r:id="rId19"/>
    <p:sldId id="309" r:id="rId20"/>
    <p:sldId id="300" r:id="rId21"/>
    <p:sldId id="308" r:id="rId22"/>
    <p:sldId id="301" r:id="rId23"/>
    <p:sldId id="310" r:id="rId24"/>
    <p:sldId id="315" r:id="rId25"/>
    <p:sldId id="311" r:id="rId26"/>
    <p:sldId id="31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151"/>
    <a:srgbClr val="000000"/>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4" autoAdjust="0"/>
    <p:restoredTop sz="64970" autoAdjust="0"/>
  </p:normalViewPr>
  <p:slideViewPr>
    <p:cSldViewPr snapToGrid="0" snapToObjects="1">
      <p:cViewPr varScale="1">
        <p:scale>
          <a:sx n="71" d="100"/>
          <a:sy n="71" d="100"/>
        </p:scale>
        <p:origin x="24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94700-48A6-7347-AE3A-238F33805A34}" type="doc">
      <dgm:prSet loTypeId="urn:microsoft.com/office/officeart/2005/8/layout/process1" loCatId="" qsTypeId="urn:microsoft.com/office/officeart/2005/8/quickstyle/simple4" qsCatId="simple" csTypeId="urn:microsoft.com/office/officeart/2005/8/colors/accent2_3" csCatId="accent2" phldr="1"/>
      <dgm:spPr/>
    </dgm:pt>
    <dgm:pt modelId="{17074EB6-4F5D-B047-BB88-82CB2FB1D990}">
      <dgm:prSet phldrT="[Text]" custT="1"/>
      <dgm:spPr>
        <a:solidFill>
          <a:srgbClr val="8C4151"/>
        </a:solidFill>
      </dgm:spPr>
      <dgm:t>
        <a:bodyPr/>
        <a:lstStyle/>
        <a:p>
          <a:r>
            <a:rPr lang="en-US" sz="1800" dirty="0">
              <a:solidFill>
                <a:srgbClr val="D9D9D9"/>
              </a:solidFill>
            </a:rPr>
            <a:t>Scholarly interest in Narrative ways of knowing	</a:t>
          </a:r>
        </a:p>
      </dgm:t>
    </dgm:pt>
    <dgm:pt modelId="{BC9F1501-E3D7-A642-8C99-B42056ABD52F}" type="parTrans" cxnId="{809AD7E0-08AE-6E4D-A796-9CFB3F2B4CEE}">
      <dgm:prSet/>
      <dgm:spPr/>
      <dgm:t>
        <a:bodyPr/>
        <a:lstStyle/>
        <a:p>
          <a:endParaRPr lang="en-US"/>
        </a:p>
      </dgm:t>
    </dgm:pt>
    <dgm:pt modelId="{AB20F1C6-5407-E742-A63B-D82F8735D21C}" type="sibTrans" cxnId="{809AD7E0-08AE-6E4D-A796-9CFB3F2B4CEE}">
      <dgm:prSet/>
      <dgm:spPr>
        <a:solidFill>
          <a:schemeClr val="accent1"/>
        </a:solidFill>
      </dgm:spPr>
      <dgm:t>
        <a:bodyPr/>
        <a:lstStyle/>
        <a:p>
          <a:endParaRPr lang="en-US"/>
        </a:p>
      </dgm:t>
    </dgm:pt>
    <dgm:pt modelId="{89EBDA3D-A3D5-3546-819E-9A2871812BCD}">
      <dgm:prSet phldrT="[Text]" custT="1"/>
      <dgm:spPr>
        <a:solidFill>
          <a:srgbClr val="8C4151"/>
        </a:solidFill>
      </dgm:spPr>
      <dgm:t>
        <a:bodyPr/>
        <a:lstStyle/>
        <a:p>
          <a:r>
            <a:rPr lang="en-US" sz="1600" dirty="0">
              <a:solidFill>
                <a:srgbClr val="D9D9D9"/>
              </a:solidFill>
            </a:rPr>
            <a:t>Co-editorship of collected scholarly narratives</a:t>
          </a:r>
        </a:p>
      </dgm:t>
    </dgm:pt>
    <dgm:pt modelId="{A87279E2-71A1-9C46-9258-B2A12F88D881}" type="parTrans" cxnId="{C67C6C87-C125-DD41-B203-C6B4E97E8ED2}">
      <dgm:prSet/>
      <dgm:spPr/>
      <dgm:t>
        <a:bodyPr/>
        <a:lstStyle/>
        <a:p>
          <a:endParaRPr lang="en-US"/>
        </a:p>
      </dgm:t>
    </dgm:pt>
    <dgm:pt modelId="{6D7A60AF-CDEC-FF49-83E0-CDF273A27C29}" type="sibTrans" cxnId="{C67C6C87-C125-DD41-B203-C6B4E97E8ED2}">
      <dgm:prSet/>
      <dgm:spPr>
        <a:solidFill>
          <a:schemeClr val="accent1"/>
        </a:solidFill>
      </dgm:spPr>
      <dgm:t>
        <a:bodyPr/>
        <a:lstStyle/>
        <a:p>
          <a:endParaRPr lang="en-US"/>
        </a:p>
      </dgm:t>
    </dgm:pt>
    <dgm:pt modelId="{A9DB7486-7FFC-B74D-A3DF-B06C7CACB732}">
      <dgm:prSet phldrT="[Text]" custT="1"/>
      <dgm:spPr>
        <a:solidFill>
          <a:srgbClr val="8C4151"/>
        </a:solidFill>
      </dgm:spPr>
      <dgm:t>
        <a:bodyPr/>
        <a:lstStyle/>
        <a:p>
          <a:r>
            <a:rPr lang="en-US" sz="1600" dirty="0">
              <a:solidFill>
                <a:srgbClr val="D9D9D9"/>
              </a:solidFill>
            </a:rPr>
            <a:t>CAE with authors of scholarly narratives</a:t>
          </a:r>
        </a:p>
      </dgm:t>
    </dgm:pt>
    <dgm:pt modelId="{B4091201-4504-9F42-BFFF-6E9E119954A3}" type="parTrans" cxnId="{3B4A5F83-9ED1-DC4B-8FB7-3EB7AF4C40FF}">
      <dgm:prSet/>
      <dgm:spPr/>
      <dgm:t>
        <a:bodyPr/>
        <a:lstStyle/>
        <a:p>
          <a:endParaRPr lang="en-US"/>
        </a:p>
      </dgm:t>
    </dgm:pt>
    <dgm:pt modelId="{734C7DF6-E637-9745-927E-235CC3F3DB64}" type="sibTrans" cxnId="{3B4A5F83-9ED1-DC4B-8FB7-3EB7AF4C40FF}">
      <dgm:prSet/>
      <dgm:spPr>
        <a:solidFill>
          <a:schemeClr val="accent1"/>
        </a:solidFill>
      </dgm:spPr>
      <dgm:t>
        <a:bodyPr/>
        <a:lstStyle/>
        <a:p>
          <a:endParaRPr lang="en-US"/>
        </a:p>
      </dgm:t>
    </dgm:pt>
    <dgm:pt modelId="{1FE7D1A5-FD47-AA4F-83F3-44B87DCEE8AE}">
      <dgm:prSet custT="1"/>
      <dgm:spPr>
        <a:solidFill>
          <a:srgbClr val="8C4151"/>
        </a:solidFill>
      </dgm:spPr>
      <dgm:t>
        <a:bodyPr/>
        <a:lstStyle/>
        <a:p>
          <a:r>
            <a:rPr lang="en-US" sz="1600" dirty="0">
              <a:solidFill>
                <a:srgbClr val="D9D9D9"/>
              </a:solidFill>
            </a:rPr>
            <a:t>CAE as pedagogy in </a:t>
          </a:r>
          <a:r>
            <a:rPr lang="en-US" sz="1600" dirty="0" err="1">
              <a:solidFill>
                <a:srgbClr val="D9D9D9"/>
              </a:solidFill>
            </a:rPr>
            <a:t>preservice</a:t>
          </a:r>
          <a:r>
            <a:rPr lang="en-US" sz="1600" dirty="0">
              <a:solidFill>
                <a:srgbClr val="D9D9D9"/>
              </a:solidFill>
            </a:rPr>
            <a:t> Teacher Education</a:t>
          </a:r>
        </a:p>
      </dgm:t>
    </dgm:pt>
    <dgm:pt modelId="{2CF8D2FA-EA74-C448-AF6B-AE8D2D650F77}" type="parTrans" cxnId="{6DAF0DFE-1AB4-964B-903B-74DE93C96BE2}">
      <dgm:prSet/>
      <dgm:spPr/>
      <dgm:t>
        <a:bodyPr/>
        <a:lstStyle/>
        <a:p>
          <a:endParaRPr lang="en-US"/>
        </a:p>
      </dgm:t>
    </dgm:pt>
    <dgm:pt modelId="{3D4DAE4C-F679-FD4A-A962-E004057782D5}" type="sibTrans" cxnId="{6DAF0DFE-1AB4-964B-903B-74DE93C96BE2}">
      <dgm:prSet/>
      <dgm:spPr>
        <a:solidFill>
          <a:schemeClr val="accent1"/>
        </a:solidFill>
      </dgm:spPr>
      <dgm:t>
        <a:bodyPr/>
        <a:lstStyle/>
        <a:p>
          <a:endParaRPr lang="en-US"/>
        </a:p>
      </dgm:t>
    </dgm:pt>
    <dgm:pt modelId="{8E99B78D-70C4-7347-B930-9F4BF9E1EA98}">
      <dgm:prSet custT="1"/>
      <dgm:spPr>
        <a:solidFill>
          <a:srgbClr val="8C4151"/>
        </a:solidFill>
      </dgm:spPr>
      <dgm:t>
        <a:bodyPr/>
        <a:lstStyle/>
        <a:p>
          <a:r>
            <a:rPr lang="en-US" sz="1600" dirty="0">
              <a:solidFill>
                <a:srgbClr val="D9D9D9"/>
              </a:solidFill>
            </a:rPr>
            <a:t>AE as pedagogy in graduate PD w/ teachers</a:t>
          </a:r>
        </a:p>
      </dgm:t>
    </dgm:pt>
    <dgm:pt modelId="{E242263A-72AB-0F49-8D31-ADA3D4B87B4E}" type="parTrans" cxnId="{52CBE8AF-252A-984A-A790-765D5585516B}">
      <dgm:prSet/>
      <dgm:spPr/>
      <dgm:t>
        <a:bodyPr/>
        <a:lstStyle/>
        <a:p>
          <a:endParaRPr lang="en-US"/>
        </a:p>
      </dgm:t>
    </dgm:pt>
    <dgm:pt modelId="{D423BCBB-121B-324E-8318-90F5DA5A4346}" type="sibTrans" cxnId="{52CBE8AF-252A-984A-A790-765D5585516B}">
      <dgm:prSet/>
      <dgm:spPr>
        <a:solidFill>
          <a:schemeClr val="accent1"/>
        </a:solidFill>
      </dgm:spPr>
      <dgm:t>
        <a:bodyPr/>
        <a:lstStyle/>
        <a:p>
          <a:endParaRPr lang="en-US"/>
        </a:p>
      </dgm:t>
    </dgm:pt>
    <dgm:pt modelId="{56284B9F-3BB1-C442-A66C-41076DD8BEDA}">
      <dgm:prSet custT="1"/>
      <dgm:spPr>
        <a:solidFill>
          <a:srgbClr val="8C4151"/>
        </a:solidFill>
      </dgm:spPr>
      <dgm:t>
        <a:bodyPr/>
        <a:lstStyle/>
        <a:p>
          <a:r>
            <a:rPr lang="en-US" sz="1600" dirty="0">
              <a:solidFill>
                <a:srgbClr val="D9D9D9"/>
              </a:solidFill>
            </a:rPr>
            <a:t>AE as Teacher educator PD?</a:t>
          </a:r>
        </a:p>
      </dgm:t>
    </dgm:pt>
    <dgm:pt modelId="{DAA79B22-A68D-1B4E-B08B-44ACEC8737C1}" type="parTrans" cxnId="{91A5E3A7-8C7A-5C43-87A9-E9CE41FED2E2}">
      <dgm:prSet/>
      <dgm:spPr/>
      <dgm:t>
        <a:bodyPr/>
        <a:lstStyle/>
        <a:p>
          <a:endParaRPr lang="en-US"/>
        </a:p>
      </dgm:t>
    </dgm:pt>
    <dgm:pt modelId="{C305FE74-8420-B54C-A132-EBA1B5DD831C}" type="sibTrans" cxnId="{91A5E3A7-8C7A-5C43-87A9-E9CE41FED2E2}">
      <dgm:prSet/>
      <dgm:spPr/>
      <dgm:t>
        <a:bodyPr/>
        <a:lstStyle/>
        <a:p>
          <a:endParaRPr lang="en-US"/>
        </a:p>
      </dgm:t>
    </dgm:pt>
    <dgm:pt modelId="{F5288350-FCEA-AF4F-9820-461348D741B6}" type="pres">
      <dgm:prSet presAssocID="{E7394700-48A6-7347-AE3A-238F33805A34}" presName="Name0" presStyleCnt="0">
        <dgm:presLayoutVars>
          <dgm:dir/>
          <dgm:resizeHandles val="exact"/>
        </dgm:presLayoutVars>
      </dgm:prSet>
      <dgm:spPr/>
    </dgm:pt>
    <dgm:pt modelId="{5F602342-5DAA-7045-A5FF-9219F6862A52}" type="pres">
      <dgm:prSet presAssocID="{17074EB6-4F5D-B047-BB88-82CB2FB1D990}" presName="node" presStyleLbl="node1" presStyleIdx="0" presStyleCnt="6" custScaleX="174760">
        <dgm:presLayoutVars>
          <dgm:bulletEnabled val="1"/>
        </dgm:presLayoutVars>
      </dgm:prSet>
      <dgm:spPr/>
    </dgm:pt>
    <dgm:pt modelId="{B8E11EBD-5D72-EA4A-84F6-FC60D260DC73}" type="pres">
      <dgm:prSet presAssocID="{AB20F1C6-5407-E742-A63B-D82F8735D21C}" presName="sibTrans" presStyleLbl="sibTrans2D1" presStyleIdx="0" presStyleCnt="5"/>
      <dgm:spPr/>
    </dgm:pt>
    <dgm:pt modelId="{A75C6457-2002-AF41-ACB6-F389F7F4E6F2}" type="pres">
      <dgm:prSet presAssocID="{AB20F1C6-5407-E742-A63B-D82F8735D21C}" presName="connectorText" presStyleLbl="sibTrans2D1" presStyleIdx="0" presStyleCnt="5"/>
      <dgm:spPr/>
    </dgm:pt>
    <dgm:pt modelId="{19D6D7B3-8E9C-0744-B46E-61AB75288856}" type="pres">
      <dgm:prSet presAssocID="{89EBDA3D-A3D5-3546-819E-9A2871812BCD}" presName="node" presStyleLbl="node1" presStyleIdx="1" presStyleCnt="6" custScaleX="164189">
        <dgm:presLayoutVars>
          <dgm:bulletEnabled val="1"/>
        </dgm:presLayoutVars>
      </dgm:prSet>
      <dgm:spPr/>
    </dgm:pt>
    <dgm:pt modelId="{6F80623C-2DF0-B347-8818-9EFE858C392E}" type="pres">
      <dgm:prSet presAssocID="{6D7A60AF-CDEC-FF49-83E0-CDF273A27C29}" presName="sibTrans" presStyleLbl="sibTrans2D1" presStyleIdx="1" presStyleCnt="5"/>
      <dgm:spPr/>
    </dgm:pt>
    <dgm:pt modelId="{080A20DB-B0B8-EE44-9084-842CD1CBD3E7}" type="pres">
      <dgm:prSet presAssocID="{6D7A60AF-CDEC-FF49-83E0-CDF273A27C29}" presName="connectorText" presStyleLbl="sibTrans2D1" presStyleIdx="1" presStyleCnt="5"/>
      <dgm:spPr/>
    </dgm:pt>
    <dgm:pt modelId="{D9112180-B058-9547-972B-31BE15713A1B}" type="pres">
      <dgm:prSet presAssocID="{A9DB7486-7FFC-B74D-A3DF-B06C7CACB732}" presName="node" presStyleLbl="node1" presStyleIdx="2" presStyleCnt="6" custScaleX="177948">
        <dgm:presLayoutVars>
          <dgm:bulletEnabled val="1"/>
        </dgm:presLayoutVars>
      </dgm:prSet>
      <dgm:spPr/>
    </dgm:pt>
    <dgm:pt modelId="{2552F76A-3C7E-724A-89B7-076A63819729}" type="pres">
      <dgm:prSet presAssocID="{734C7DF6-E637-9745-927E-235CC3F3DB64}" presName="sibTrans" presStyleLbl="sibTrans2D1" presStyleIdx="2" presStyleCnt="5"/>
      <dgm:spPr/>
    </dgm:pt>
    <dgm:pt modelId="{3A76F95E-7ECF-6640-ABB1-1E8B35F49DE8}" type="pres">
      <dgm:prSet presAssocID="{734C7DF6-E637-9745-927E-235CC3F3DB64}" presName="connectorText" presStyleLbl="sibTrans2D1" presStyleIdx="2" presStyleCnt="5"/>
      <dgm:spPr/>
    </dgm:pt>
    <dgm:pt modelId="{2BD5F7C4-A29F-D84B-B281-3A965058F5CC}" type="pres">
      <dgm:prSet presAssocID="{1FE7D1A5-FD47-AA4F-83F3-44B87DCEE8AE}" presName="node" presStyleLbl="node1" presStyleIdx="3" presStyleCnt="6" custScaleX="169734">
        <dgm:presLayoutVars>
          <dgm:bulletEnabled val="1"/>
        </dgm:presLayoutVars>
      </dgm:prSet>
      <dgm:spPr/>
    </dgm:pt>
    <dgm:pt modelId="{0742AE79-4D63-C246-A3B1-67239870C3E6}" type="pres">
      <dgm:prSet presAssocID="{3D4DAE4C-F679-FD4A-A962-E004057782D5}" presName="sibTrans" presStyleLbl="sibTrans2D1" presStyleIdx="3" presStyleCnt="5"/>
      <dgm:spPr/>
    </dgm:pt>
    <dgm:pt modelId="{6C8AA70E-C660-194F-9AD2-8C6D59FAFB0D}" type="pres">
      <dgm:prSet presAssocID="{3D4DAE4C-F679-FD4A-A962-E004057782D5}" presName="connectorText" presStyleLbl="sibTrans2D1" presStyleIdx="3" presStyleCnt="5"/>
      <dgm:spPr/>
    </dgm:pt>
    <dgm:pt modelId="{EA50E878-60CB-5A4C-B8DA-2BBE0A983760}" type="pres">
      <dgm:prSet presAssocID="{8E99B78D-70C4-7347-B930-9F4BF9E1EA98}" presName="node" presStyleLbl="node1" presStyleIdx="4" presStyleCnt="6" custScaleX="183378">
        <dgm:presLayoutVars>
          <dgm:bulletEnabled val="1"/>
        </dgm:presLayoutVars>
      </dgm:prSet>
      <dgm:spPr/>
    </dgm:pt>
    <dgm:pt modelId="{0F55B6E2-CFB4-1744-81A2-C1DBDBC39B49}" type="pres">
      <dgm:prSet presAssocID="{D423BCBB-121B-324E-8318-90F5DA5A4346}" presName="sibTrans" presStyleLbl="sibTrans2D1" presStyleIdx="4" presStyleCnt="5"/>
      <dgm:spPr/>
    </dgm:pt>
    <dgm:pt modelId="{3B63B8C1-22DC-F944-A72D-A8D7B3AFD074}" type="pres">
      <dgm:prSet presAssocID="{D423BCBB-121B-324E-8318-90F5DA5A4346}" presName="connectorText" presStyleLbl="sibTrans2D1" presStyleIdx="4" presStyleCnt="5"/>
      <dgm:spPr/>
    </dgm:pt>
    <dgm:pt modelId="{A6557502-8EE4-A048-9559-C33EB71987ED}" type="pres">
      <dgm:prSet presAssocID="{56284B9F-3BB1-C442-A66C-41076DD8BEDA}" presName="node" presStyleLbl="node1" presStyleIdx="5" presStyleCnt="6" custScaleX="148312">
        <dgm:presLayoutVars>
          <dgm:bulletEnabled val="1"/>
        </dgm:presLayoutVars>
      </dgm:prSet>
      <dgm:spPr/>
    </dgm:pt>
  </dgm:ptLst>
  <dgm:cxnLst>
    <dgm:cxn modelId="{5CB0630D-6486-9842-92AF-2C2390BE0148}" type="presOf" srcId="{D423BCBB-121B-324E-8318-90F5DA5A4346}" destId="{0F55B6E2-CFB4-1744-81A2-C1DBDBC39B49}" srcOrd="0" destOrd="0" presId="urn:microsoft.com/office/officeart/2005/8/layout/process1"/>
    <dgm:cxn modelId="{C041510E-ECC1-7D4D-970A-E54F0F535F7F}" type="presOf" srcId="{734C7DF6-E637-9745-927E-235CC3F3DB64}" destId="{3A76F95E-7ECF-6640-ABB1-1E8B35F49DE8}" srcOrd="1" destOrd="0" presId="urn:microsoft.com/office/officeart/2005/8/layout/process1"/>
    <dgm:cxn modelId="{3C58A60F-B0B1-234A-B04A-A57938D3F71F}" type="presOf" srcId="{8E99B78D-70C4-7347-B930-9F4BF9E1EA98}" destId="{EA50E878-60CB-5A4C-B8DA-2BBE0A983760}" srcOrd="0" destOrd="0" presId="urn:microsoft.com/office/officeart/2005/8/layout/process1"/>
    <dgm:cxn modelId="{9094BE20-045A-DE4F-B6C1-BC07013E8FF4}" type="presOf" srcId="{3D4DAE4C-F679-FD4A-A962-E004057782D5}" destId="{6C8AA70E-C660-194F-9AD2-8C6D59FAFB0D}" srcOrd="1" destOrd="0" presId="urn:microsoft.com/office/officeart/2005/8/layout/process1"/>
    <dgm:cxn modelId="{03B79232-26C5-FA45-AD53-28876EF6167E}" type="presOf" srcId="{AB20F1C6-5407-E742-A63B-D82F8735D21C}" destId="{B8E11EBD-5D72-EA4A-84F6-FC60D260DC73}" srcOrd="0" destOrd="0" presId="urn:microsoft.com/office/officeart/2005/8/layout/process1"/>
    <dgm:cxn modelId="{134CF93F-938A-9D44-A669-2B326C9E182C}" type="presOf" srcId="{D423BCBB-121B-324E-8318-90F5DA5A4346}" destId="{3B63B8C1-22DC-F944-A72D-A8D7B3AFD074}" srcOrd="1" destOrd="0" presId="urn:microsoft.com/office/officeart/2005/8/layout/process1"/>
    <dgm:cxn modelId="{66297F4B-8352-824D-885B-D649186FB9F2}" type="presOf" srcId="{1FE7D1A5-FD47-AA4F-83F3-44B87DCEE8AE}" destId="{2BD5F7C4-A29F-D84B-B281-3A965058F5CC}" srcOrd="0" destOrd="0" presId="urn:microsoft.com/office/officeart/2005/8/layout/process1"/>
    <dgm:cxn modelId="{9D99D160-672A-1E44-B0A0-635BE163FACB}" type="presOf" srcId="{56284B9F-3BB1-C442-A66C-41076DD8BEDA}" destId="{A6557502-8EE4-A048-9559-C33EB71987ED}" srcOrd="0" destOrd="0" presId="urn:microsoft.com/office/officeart/2005/8/layout/process1"/>
    <dgm:cxn modelId="{C048206C-D79D-2F48-8FB5-BFAFC5AA975B}" type="presOf" srcId="{A9DB7486-7FFC-B74D-A3DF-B06C7CACB732}" destId="{D9112180-B058-9547-972B-31BE15713A1B}" srcOrd="0" destOrd="0" presId="urn:microsoft.com/office/officeart/2005/8/layout/process1"/>
    <dgm:cxn modelId="{97D5657A-1238-F94C-8A26-79E79F32D3FD}" type="presOf" srcId="{AB20F1C6-5407-E742-A63B-D82F8735D21C}" destId="{A75C6457-2002-AF41-ACB6-F389F7F4E6F2}" srcOrd="1" destOrd="0" presId="urn:microsoft.com/office/officeart/2005/8/layout/process1"/>
    <dgm:cxn modelId="{6A1E9D7A-16AD-8D45-BF16-2B53B7AD8128}" type="presOf" srcId="{6D7A60AF-CDEC-FF49-83E0-CDF273A27C29}" destId="{080A20DB-B0B8-EE44-9084-842CD1CBD3E7}" srcOrd="1" destOrd="0" presId="urn:microsoft.com/office/officeart/2005/8/layout/process1"/>
    <dgm:cxn modelId="{102A4281-E088-FA49-A7C7-81BD2FD077B1}" type="presOf" srcId="{734C7DF6-E637-9745-927E-235CC3F3DB64}" destId="{2552F76A-3C7E-724A-89B7-076A63819729}" srcOrd="0" destOrd="0" presId="urn:microsoft.com/office/officeart/2005/8/layout/process1"/>
    <dgm:cxn modelId="{3B4A5F83-9ED1-DC4B-8FB7-3EB7AF4C40FF}" srcId="{E7394700-48A6-7347-AE3A-238F33805A34}" destId="{A9DB7486-7FFC-B74D-A3DF-B06C7CACB732}" srcOrd="2" destOrd="0" parTransId="{B4091201-4504-9F42-BFFF-6E9E119954A3}" sibTransId="{734C7DF6-E637-9745-927E-235CC3F3DB64}"/>
    <dgm:cxn modelId="{C67C6C87-C125-DD41-B203-C6B4E97E8ED2}" srcId="{E7394700-48A6-7347-AE3A-238F33805A34}" destId="{89EBDA3D-A3D5-3546-819E-9A2871812BCD}" srcOrd="1" destOrd="0" parTransId="{A87279E2-71A1-9C46-9258-B2A12F88D881}" sibTransId="{6D7A60AF-CDEC-FF49-83E0-CDF273A27C29}"/>
    <dgm:cxn modelId="{5F54598B-E0EC-A344-AE5A-29C2A72FDDCD}" type="presOf" srcId="{6D7A60AF-CDEC-FF49-83E0-CDF273A27C29}" destId="{6F80623C-2DF0-B347-8818-9EFE858C392E}" srcOrd="0" destOrd="0" presId="urn:microsoft.com/office/officeart/2005/8/layout/process1"/>
    <dgm:cxn modelId="{07E11C9D-0BEC-4445-A401-02BEA50B913F}" type="presOf" srcId="{89EBDA3D-A3D5-3546-819E-9A2871812BCD}" destId="{19D6D7B3-8E9C-0744-B46E-61AB75288856}" srcOrd="0" destOrd="0" presId="urn:microsoft.com/office/officeart/2005/8/layout/process1"/>
    <dgm:cxn modelId="{3210E79F-5125-F04A-ABC0-1EBB966AB613}" type="presOf" srcId="{17074EB6-4F5D-B047-BB88-82CB2FB1D990}" destId="{5F602342-5DAA-7045-A5FF-9219F6862A52}" srcOrd="0" destOrd="0" presId="urn:microsoft.com/office/officeart/2005/8/layout/process1"/>
    <dgm:cxn modelId="{91A5E3A7-8C7A-5C43-87A9-E9CE41FED2E2}" srcId="{E7394700-48A6-7347-AE3A-238F33805A34}" destId="{56284B9F-3BB1-C442-A66C-41076DD8BEDA}" srcOrd="5" destOrd="0" parTransId="{DAA79B22-A68D-1B4E-B08B-44ACEC8737C1}" sibTransId="{C305FE74-8420-B54C-A132-EBA1B5DD831C}"/>
    <dgm:cxn modelId="{52CBE8AF-252A-984A-A790-765D5585516B}" srcId="{E7394700-48A6-7347-AE3A-238F33805A34}" destId="{8E99B78D-70C4-7347-B930-9F4BF9E1EA98}" srcOrd="4" destOrd="0" parTransId="{E242263A-72AB-0F49-8D31-ADA3D4B87B4E}" sibTransId="{D423BCBB-121B-324E-8318-90F5DA5A4346}"/>
    <dgm:cxn modelId="{FADAE0D5-4DBA-354A-A602-3B1A80F08EEC}" type="presOf" srcId="{E7394700-48A6-7347-AE3A-238F33805A34}" destId="{F5288350-FCEA-AF4F-9820-461348D741B6}" srcOrd="0" destOrd="0" presId="urn:microsoft.com/office/officeart/2005/8/layout/process1"/>
    <dgm:cxn modelId="{809AD7E0-08AE-6E4D-A796-9CFB3F2B4CEE}" srcId="{E7394700-48A6-7347-AE3A-238F33805A34}" destId="{17074EB6-4F5D-B047-BB88-82CB2FB1D990}" srcOrd="0" destOrd="0" parTransId="{BC9F1501-E3D7-A642-8C99-B42056ABD52F}" sibTransId="{AB20F1C6-5407-E742-A63B-D82F8735D21C}"/>
    <dgm:cxn modelId="{0A6982E5-348F-A947-A1D6-A525905B73FD}" type="presOf" srcId="{3D4DAE4C-F679-FD4A-A962-E004057782D5}" destId="{0742AE79-4D63-C246-A3B1-67239870C3E6}" srcOrd="0" destOrd="0" presId="urn:microsoft.com/office/officeart/2005/8/layout/process1"/>
    <dgm:cxn modelId="{6DAF0DFE-1AB4-964B-903B-74DE93C96BE2}" srcId="{E7394700-48A6-7347-AE3A-238F33805A34}" destId="{1FE7D1A5-FD47-AA4F-83F3-44B87DCEE8AE}" srcOrd="3" destOrd="0" parTransId="{2CF8D2FA-EA74-C448-AF6B-AE8D2D650F77}" sibTransId="{3D4DAE4C-F679-FD4A-A962-E004057782D5}"/>
    <dgm:cxn modelId="{989F4F24-85D7-AC46-A16B-97C296E192B4}" type="presParOf" srcId="{F5288350-FCEA-AF4F-9820-461348D741B6}" destId="{5F602342-5DAA-7045-A5FF-9219F6862A52}" srcOrd="0" destOrd="0" presId="urn:microsoft.com/office/officeart/2005/8/layout/process1"/>
    <dgm:cxn modelId="{8AAA4B9D-035A-8147-ABA1-17FAEBD2031A}" type="presParOf" srcId="{F5288350-FCEA-AF4F-9820-461348D741B6}" destId="{B8E11EBD-5D72-EA4A-84F6-FC60D260DC73}" srcOrd="1" destOrd="0" presId="urn:microsoft.com/office/officeart/2005/8/layout/process1"/>
    <dgm:cxn modelId="{E223E5EF-572E-D744-9833-55B509FA1899}" type="presParOf" srcId="{B8E11EBD-5D72-EA4A-84F6-FC60D260DC73}" destId="{A75C6457-2002-AF41-ACB6-F389F7F4E6F2}" srcOrd="0" destOrd="0" presId="urn:microsoft.com/office/officeart/2005/8/layout/process1"/>
    <dgm:cxn modelId="{41D8B35B-1C58-7946-868F-89F334407DA7}" type="presParOf" srcId="{F5288350-FCEA-AF4F-9820-461348D741B6}" destId="{19D6D7B3-8E9C-0744-B46E-61AB75288856}" srcOrd="2" destOrd="0" presId="urn:microsoft.com/office/officeart/2005/8/layout/process1"/>
    <dgm:cxn modelId="{02385767-A9D4-3F40-B88A-FF8EE892B0D1}" type="presParOf" srcId="{F5288350-FCEA-AF4F-9820-461348D741B6}" destId="{6F80623C-2DF0-B347-8818-9EFE858C392E}" srcOrd="3" destOrd="0" presId="urn:microsoft.com/office/officeart/2005/8/layout/process1"/>
    <dgm:cxn modelId="{EE158757-F9D6-404D-9E1A-80A688A90807}" type="presParOf" srcId="{6F80623C-2DF0-B347-8818-9EFE858C392E}" destId="{080A20DB-B0B8-EE44-9084-842CD1CBD3E7}" srcOrd="0" destOrd="0" presId="urn:microsoft.com/office/officeart/2005/8/layout/process1"/>
    <dgm:cxn modelId="{0E163AF9-3B22-5749-AABA-07C0C3962AE4}" type="presParOf" srcId="{F5288350-FCEA-AF4F-9820-461348D741B6}" destId="{D9112180-B058-9547-972B-31BE15713A1B}" srcOrd="4" destOrd="0" presId="urn:microsoft.com/office/officeart/2005/8/layout/process1"/>
    <dgm:cxn modelId="{0EAB4243-6EEC-CE40-A03E-68F8E238943E}" type="presParOf" srcId="{F5288350-FCEA-AF4F-9820-461348D741B6}" destId="{2552F76A-3C7E-724A-89B7-076A63819729}" srcOrd="5" destOrd="0" presId="urn:microsoft.com/office/officeart/2005/8/layout/process1"/>
    <dgm:cxn modelId="{3E5F3BC9-79A6-4C4E-9F70-237AE11B139D}" type="presParOf" srcId="{2552F76A-3C7E-724A-89B7-076A63819729}" destId="{3A76F95E-7ECF-6640-ABB1-1E8B35F49DE8}" srcOrd="0" destOrd="0" presId="urn:microsoft.com/office/officeart/2005/8/layout/process1"/>
    <dgm:cxn modelId="{A970BDFB-C80F-0944-A2D0-2B2C25DAFA95}" type="presParOf" srcId="{F5288350-FCEA-AF4F-9820-461348D741B6}" destId="{2BD5F7C4-A29F-D84B-B281-3A965058F5CC}" srcOrd="6" destOrd="0" presId="urn:microsoft.com/office/officeart/2005/8/layout/process1"/>
    <dgm:cxn modelId="{6A10C551-4D7C-CC4A-9FD7-26CFE42F640B}" type="presParOf" srcId="{F5288350-FCEA-AF4F-9820-461348D741B6}" destId="{0742AE79-4D63-C246-A3B1-67239870C3E6}" srcOrd="7" destOrd="0" presId="urn:microsoft.com/office/officeart/2005/8/layout/process1"/>
    <dgm:cxn modelId="{6855149A-039F-A64F-974B-F0DE9D71BA9A}" type="presParOf" srcId="{0742AE79-4D63-C246-A3B1-67239870C3E6}" destId="{6C8AA70E-C660-194F-9AD2-8C6D59FAFB0D}" srcOrd="0" destOrd="0" presId="urn:microsoft.com/office/officeart/2005/8/layout/process1"/>
    <dgm:cxn modelId="{B71E1D43-D367-EF44-854F-A1195FAA9145}" type="presParOf" srcId="{F5288350-FCEA-AF4F-9820-461348D741B6}" destId="{EA50E878-60CB-5A4C-B8DA-2BBE0A983760}" srcOrd="8" destOrd="0" presId="urn:microsoft.com/office/officeart/2005/8/layout/process1"/>
    <dgm:cxn modelId="{719D21DD-2FF2-E74B-8F94-86370B2981B9}" type="presParOf" srcId="{F5288350-FCEA-AF4F-9820-461348D741B6}" destId="{0F55B6E2-CFB4-1744-81A2-C1DBDBC39B49}" srcOrd="9" destOrd="0" presId="urn:microsoft.com/office/officeart/2005/8/layout/process1"/>
    <dgm:cxn modelId="{9A03EB86-F7BC-5948-9DB5-5592C51CC531}" type="presParOf" srcId="{0F55B6E2-CFB4-1744-81A2-C1DBDBC39B49}" destId="{3B63B8C1-22DC-F944-A72D-A8D7B3AFD074}" srcOrd="0" destOrd="0" presId="urn:microsoft.com/office/officeart/2005/8/layout/process1"/>
    <dgm:cxn modelId="{0E6F2B34-C4CC-D542-B831-E3B0F5487A91}" type="presParOf" srcId="{F5288350-FCEA-AF4F-9820-461348D741B6}" destId="{A6557502-8EE4-A048-9559-C33EB71987ED}"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2342-5DAA-7045-A5FF-9219F6862A52}">
      <dsp:nvSpPr>
        <dsp:cNvPr id="0" name=""/>
        <dsp:cNvSpPr/>
      </dsp:nvSpPr>
      <dsp:spPr>
        <a:xfrm>
          <a:off x="7130" y="1478936"/>
          <a:ext cx="1299269" cy="1589562"/>
        </a:xfrm>
        <a:prstGeom prst="roundRect">
          <a:avLst>
            <a:gd name="adj" fmla="val 10000"/>
          </a:avLst>
        </a:prstGeom>
        <a:solidFill>
          <a:srgbClr val="8C41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D9D9D9"/>
              </a:solidFill>
            </a:rPr>
            <a:t>Scholarly interest in Narrative ways of knowing	</a:t>
          </a:r>
        </a:p>
      </dsp:txBody>
      <dsp:txXfrm>
        <a:off x="45184" y="1516990"/>
        <a:ext cx="1223161" cy="1513454"/>
      </dsp:txXfrm>
    </dsp:sp>
    <dsp:sp modelId="{B8E11EBD-5D72-EA4A-84F6-FC60D260DC73}">
      <dsp:nvSpPr>
        <dsp:cNvPr id="0" name=""/>
        <dsp:cNvSpPr/>
      </dsp:nvSpPr>
      <dsp:spPr>
        <a:xfrm>
          <a:off x="1380746" y="2181528"/>
          <a:ext cx="157613" cy="184377"/>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380746" y="2218403"/>
        <a:ext cx="110329" cy="110627"/>
      </dsp:txXfrm>
    </dsp:sp>
    <dsp:sp modelId="{19D6D7B3-8E9C-0744-B46E-61AB75288856}">
      <dsp:nvSpPr>
        <dsp:cNvPr id="0" name=""/>
        <dsp:cNvSpPr/>
      </dsp:nvSpPr>
      <dsp:spPr>
        <a:xfrm>
          <a:off x="1603783" y="1478936"/>
          <a:ext cx="1220678" cy="1589562"/>
        </a:xfrm>
        <a:prstGeom prst="roundRect">
          <a:avLst>
            <a:gd name="adj" fmla="val 10000"/>
          </a:avLst>
        </a:prstGeom>
        <a:solidFill>
          <a:srgbClr val="8C41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9D9D9"/>
              </a:solidFill>
            </a:rPr>
            <a:t>Co-editorship of collected scholarly narratives</a:t>
          </a:r>
        </a:p>
      </dsp:txBody>
      <dsp:txXfrm>
        <a:off x="1639535" y="1514688"/>
        <a:ext cx="1149174" cy="1518058"/>
      </dsp:txXfrm>
    </dsp:sp>
    <dsp:sp modelId="{6F80623C-2DF0-B347-8818-9EFE858C392E}">
      <dsp:nvSpPr>
        <dsp:cNvPr id="0" name=""/>
        <dsp:cNvSpPr/>
      </dsp:nvSpPr>
      <dsp:spPr>
        <a:xfrm>
          <a:off x="2898808" y="2181528"/>
          <a:ext cx="157613" cy="184377"/>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898808" y="2218403"/>
        <a:ext cx="110329" cy="110627"/>
      </dsp:txXfrm>
    </dsp:sp>
    <dsp:sp modelId="{D9112180-B058-9547-972B-31BE15713A1B}">
      <dsp:nvSpPr>
        <dsp:cNvPr id="0" name=""/>
        <dsp:cNvSpPr/>
      </dsp:nvSpPr>
      <dsp:spPr>
        <a:xfrm>
          <a:off x="3121845" y="1478936"/>
          <a:ext cx="1322970" cy="1589562"/>
        </a:xfrm>
        <a:prstGeom prst="roundRect">
          <a:avLst>
            <a:gd name="adj" fmla="val 10000"/>
          </a:avLst>
        </a:prstGeom>
        <a:solidFill>
          <a:srgbClr val="8C41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9D9D9"/>
              </a:solidFill>
            </a:rPr>
            <a:t>CAE with authors of scholarly narratives</a:t>
          </a:r>
        </a:p>
      </dsp:txBody>
      <dsp:txXfrm>
        <a:off x="3160593" y="1517684"/>
        <a:ext cx="1245474" cy="1512066"/>
      </dsp:txXfrm>
    </dsp:sp>
    <dsp:sp modelId="{2552F76A-3C7E-724A-89B7-076A63819729}">
      <dsp:nvSpPr>
        <dsp:cNvPr id="0" name=""/>
        <dsp:cNvSpPr/>
      </dsp:nvSpPr>
      <dsp:spPr>
        <a:xfrm>
          <a:off x="4519162" y="2181528"/>
          <a:ext cx="157613" cy="184377"/>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519162" y="2218403"/>
        <a:ext cx="110329" cy="110627"/>
      </dsp:txXfrm>
    </dsp:sp>
    <dsp:sp modelId="{2BD5F7C4-A29F-D84B-B281-3A965058F5CC}">
      <dsp:nvSpPr>
        <dsp:cNvPr id="0" name=""/>
        <dsp:cNvSpPr/>
      </dsp:nvSpPr>
      <dsp:spPr>
        <a:xfrm>
          <a:off x="4742200" y="1478936"/>
          <a:ext cx="1261903" cy="1589562"/>
        </a:xfrm>
        <a:prstGeom prst="roundRect">
          <a:avLst>
            <a:gd name="adj" fmla="val 10000"/>
          </a:avLst>
        </a:prstGeom>
        <a:solidFill>
          <a:srgbClr val="8C41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9D9D9"/>
              </a:solidFill>
            </a:rPr>
            <a:t>CAE as pedagogy in </a:t>
          </a:r>
          <a:r>
            <a:rPr lang="en-US" sz="1600" kern="1200" dirty="0" err="1">
              <a:solidFill>
                <a:srgbClr val="D9D9D9"/>
              </a:solidFill>
            </a:rPr>
            <a:t>preservice</a:t>
          </a:r>
          <a:r>
            <a:rPr lang="en-US" sz="1600" kern="1200" dirty="0">
              <a:solidFill>
                <a:srgbClr val="D9D9D9"/>
              </a:solidFill>
            </a:rPr>
            <a:t> Teacher Education</a:t>
          </a:r>
        </a:p>
      </dsp:txBody>
      <dsp:txXfrm>
        <a:off x="4779160" y="1515896"/>
        <a:ext cx="1187983" cy="1515642"/>
      </dsp:txXfrm>
    </dsp:sp>
    <dsp:sp modelId="{0742AE79-4D63-C246-A3B1-67239870C3E6}">
      <dsp:nvSpPr>
        <dsp:cNvPr id="0" name=""/>
        <dsp:cNvSpPr/>
      </dsp:nvSpPr>
      <dsp:spPr>
        <a:xfrm>
          <a:off x="6078449" y="2181528"/>
          <a:ext cx="157613" cy="184377"/>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078449" y="2218403"/>
        <a:ext cx="110329" cy="110627"/>
      </dsp:txXfrm>
    </dsp:sp>
    <dsp:sp modelId="{EA50E878-60CB-5A4C-B8DA-2BBE0A983760}">
      <dsp:nvSpPr>
        <dsp:cNvPr id="0" name=""/>
        <dsp:cNvSpPr/>
      </dsp:nvSpPr>
      <dsp:spPr>
        <a:xfrm>
          <a:off x="6301487" y="1478936"/>
          <a:ext cx="1363340" cy="1589562"/>
        </a:xfrm>
        <a:prstGeom prst="roundRect">
          <a:avLst>
            <a:gd name="adj" fmla="val 10000"/>
          </a:avLst>
        </a:prstGeom>
        <a:solidFill>
          <a:srgbClr val="8C41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9D9D9"/>
              </a:solidFill>
            </a:rPr>
            <a:t>AE as pedagogy in graduate PD w/ teachers</a:t>
          </a:r>
        </a:p>
      </dsp:txBody>
      <dsp:txXfrm>
        <a:off x="6341418" y="1518867"/>
        <a:ext cx="1283478" cy="1509700"/>
      </dsp:txXfrm>
    </dsp:sp>
    <dsp:sp modelId="{0F55B6E2-CFB4-1744-81A2-C1DBDBC39B49}">
      <dsp:nvSpPr>
        <dsp:cNvPr id="0" name=""/>
        <dsp:cNvSpPr/>
      </dsp:nvSpPr>
      <dsp:spPr>
        <a:xfrm>
          <a:off x="7739174" y="2181528"/>
          <a:ext cx="157613" cy="184377"/>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739174" y="2218403"/>
        <a:ext cx="110329" cy="110627"/>
      </dsp:txXfrm>
    </dsp:sp>
    <dsp:sp modelId="{A6557502-8EE4-A048-9559-C33EB71987ED}">
      <dsp:nvSpPr>
        <dsp:cNvPr id="0" name=""/>
        <dsp:cNvSpPr/>
      </dsp:nvSpPr>
      <dsp:spPr>
        <a:xfrm>
          <a:off x="7962211" y="1478936"/>
          <a:ext cx="1102639" cy="1589562"/>
        </a:xfrm>
        <a:prstGeom prst="roundRect">
          <a:avLst>
            <a:gd name="adj" fmla="val 10000"/>
          </a:avLst>
        </a:prstGeom>
        <a:solidFill>
          <a:srgbClr val="8C41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9D9D9"/>
              </a:solidFill>
            </a:rPr>
            <a:t>AE as Teacher educator PD?</a:t>
          </a:r>
        </a:p>
      </dsp:txBody>
      <dsp:txXfrm>
        <a:off x="7994506" y="1511231"/>
        <a:ext cx="1038049" cy="15249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472DD-30DE-914D-BF82-52C4A20774AE}" type="datetimeFigureOut">
              <a:rPr lang="en-US" smtClean="0"/>
              <a:t>12/4/20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B7A4E-A1EC-0747-8179-507A8528C10F}" type="slidenum">
              <a:rPr lang="en-US" smtClean="0"/>
              <a:t>‹#›</a:t>
            </a:fld>
            <a:endParaRPr lang="en-US"/>
          </a:p>
        </p:txBody>
      </p:sp>
    </p:spTree>
    <p:extLst>
      <p:ext uri="{BB962C8B-B14F-4D97-AF65-F5344CB8AC3E}">
        <p14:creationId xmlns:p14="http://schemas.microsoft.com/office/powerpoint/2010/main" val="169440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a:t>
            </a:fld>
            <a:endParaRPr lang="en-US"/>
          </a:p>
        </p:txBody>
      </p:sp>
    </p:spTree>
    <p:extLst>
      <p:ext uri="{BB962C8B-B14F-4D97-AF65-F5344CB8AC3E}">
        <p14:creationId xmlns:p14="http://schemas.microsoft.com/office/powerpoint/2010/main" val="68080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11</a:t>
            </a:fld>
            <a:endParaRPr lang="en-US"/>
          </a:p>
        </p:txBody>
      </p:sp>
    </p:spTree>
    <p:extLst>
      <p:ext uri="{BB962C8B-B14F-4D97-AF65-F5344CB8AC3E}">
        <p14:creationId xmlns:p14="http://schemas.microsoft.com/office/powerpoint/2010/main" val="225799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13</a:t>
            </a:fld>
            <a:endParaRPr lang="en-US"/>
          </a:p>
        </p:txBody>
      </p:sp>
    </p:spTree>
    <p:extLst>
      <p:ext uri="{BB962C8B-B14F-4D97-AF65-F5344CB8AC3E}">
        <p14:creationId xmlns:p14="http://schemas.microsoft.com/office/powerpoint/2010/main" val="2650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14</a:t>
            </a:fld>
            <a:endParaRPr lang="en-US"/>
          </a:p>
        </p:txBody>
      </p:sp>
    </p:spTree>
    <p:extLst>
      <p:ext uri="{BB962C8B-B14F-4D97-AF65-F5344CB8AC3E}">
        <p14:creationId xmlns:p14="http://schemas.microsoft.com/office/powerpoint/2010/main" val="20755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15</a:t>
            </a:fld>
            <a:endParaRPr lang="en-US"/>
          </a:p>
        </p:txBody>
      </p:sp>
    </p:spTree>
    <p:extLst>
      <p:ext uri="{BB962C8B-B14F-4D97-AF65-F5344CB8AC3E}">
        <p14:creationId xmlns:p14="http://schemas.microsoft.com/office/powerpoint/2010/main" val="61790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16</a:t>
            </a:fld>
            <a:endParaRPr lang="en-US"/>
          </a:p>
        </p:txBody>
      </p:sp>
    </p:spTree>
    <p:extLst>
      <p:ext uri="{BB962C8B-B14F-4D97-AF65-F5344CB8AC3E}">
        <p14:creationId xmlns:p14="http://schemas.microsoft.com/office/powerpoint/2010/main" val="3052587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19</a:t>
            </a:fld>
            <a:endParaRPr lang="en-US"/>
          </a:p>
        </p:txBody>
      </p:sp>
    </p:spTree>
    <p:extLst>
      <p:ext uri="{BB962C8B-B14F-4D97-AF65-F5344CB8AC3E}">
        <p14:creationId xmlns:p14="http://schemas.microsoft.com/office/powerpoint/2010/main" val="106893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20</a:t>
            </a:fld>
            <a:endParaRPr lang="en-US"/>
          </a:p>
        </p:txBody>
      </p:sp>
    </p:spTree>
    <p:extLst>
      <p:ext uri="{BB962C8B-B14F-4D97-AF65-F5344CB8AC3E}">
        <p14:creationId xmlns:p14="http://schemas.microsoft.com/office/powerpoint/2010/main" val="138731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21</a:t>
            </a:fld>
            <a:endParaRPr lang="en-US"/>
          </a:p>
        </p:txBody>
      </p:sp>
    </p:spTree>
    <p:extLst>
      <p:ext uri="{BB962C8B-B14F-4D97-AF65-F5344CB8AC3E}">
        <p14:creationId xmlns:p14="http://schemas.microsoft.com/office/powerpoint/2010/main" val="3843644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25</a:t>
            </a:fld>
            <a:endParaRPr lang="en-US"/>
          </a:p>
        </p:txBody>
      </p:sp>
    </p:spTree>
    <p:extLst>
      <p:ext uri="{BB962C8B-B14F-4D97-AF65-F5344CB8AC3E}">
        <p14:creationId xmlns:p14="http://schemas.microsoft.com/office/powerpoint/2010/main" val="98484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2</a:t>
            </a:fld>
            <a:endParaRPr lang="en-US"/>
          </a:p>
        </p:txBody>
      </p:sp>
    </p:spTree>
    <p:extLst>
      <p:ext uri="{BB962C8B-B14F-4D97-AF65-F5344CB8AC3E}">
        <p14:creationId xmlns:p14="http://schemas.microsoft.com/office/powerpoint/2010/main" val="236234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3</a:t>
            </a:fld>
            <a:endParaRPr lang="en-US"/>
          </a:p>
        </p:txBody>
      </p:sp>
    </p:spTree>
    <p:extLst>
      <p:ext uri="{BB962C8B-B14F-4D97-AF65-F5344CB8AC3E}">
        <p14:creationId xmlns:p14="http://schemas.microsoft.com/office/powerpoint/2010/main" val="384118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39B7A4E-A1EC-0747-8179-507A8528C10F}" type="slidenum">
              <a:rPr lang="en-US" smtClean="0"/>
              <a:t>5</a:t>
            </a:fld>
            <a:endParaRPr lang="en-US"/>
          </a:p>
        </p:txBody>
      </p:sp>
    </p:spTree>
    <p:extLst>
      <p:ext uri="{BB962C8B-B14F-4D97-AF65-F5344CB8AC3E}">
        <p14:creationId xmlns:p14="http://schemas.microsoft.com/office/powerpoint/2010/main" val="551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6</a:t>
            </a:fld>
            <a:endParaRPr lang="en-US"/>
          </a:p>
        </p:txBody>
      </p:sp>
    </p:spTree>
    <p:extLst>
      <p:ext uri="{BB962C8B-B14F-4D97-AF65-F5344CB8AC3E}">
        <p14:creationId xmlns:p14="http://schemas.microsoft.com/office/powerpoint/2010/main" val="140944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039B7A4E-A1EC-0747-8179-507A8528C10F}" type="slidenum">
              <a:rPr lang="en-US" smtClean="0"/>
              <a:t>7</a:t>
            </a:fld>
            <a:endParaRPr lang="en-US"/>
          </a:p>
        </p:txBody>
      </p:sp>
    </p:spTree>
    <p:extLst>
      <p:ext uri="{BB962C8B-B14F-4D97-AF65-F5344CB8AC3E}">
        <p14:creationId xmlns:p14="http://schemas.microsoft.com/office/powerpoint/2010/main" val="76954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8</a:t>
            </a:fld>
            <a:endParaRPr lang="en-US"/>
          </a:p>
        </p:txBody>
      </p:sp>
    </p:spTree>
    <p:extLst>
      <p:ext uri="{BB962C8B-B14F-4D97-AF65-F5344CB8AC3E}">
        <p14:creationId xmlns:p14="http://schemas.microsoft.com/office/powerpoint/2010/main" val="165066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0"/>
              </a:spcBef>
              <a:buNone/>
            </a:pPr>
            <a:endParaRPr lang="en" dirty="0">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039B7A4E-A1EC-0747-8179-507A8528C10F}" type="slidenum">
              <a:rPr lang="en-US" smtClean="0"/>
              <a:t>9</a:t>
            </a:fld>
            <a:endParaRPr lang="en-US"/>
          </a:p>
        </p:txBody>
      </p:sp>
    </p:spTree>
    <p:extLst>
      <p:ext uri="{BB962C8B-B14F-4D97-AF65-F5344CB8AC3E}">
        <p14:creationId xmlns:p14="http://schemas.microsoft.com/office/powerpoint/2010/main" val="371015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7A4E-A1EC-0747-8179-507A8528C10F}" type="slidenum">
              <a:rPr lang="en-US" smtClean="0"/>
              <a:t>10</a:t>
            </a:fld>
            <a:endParaRPr lang="en-US"/>
          </a:p>
        </p:txBody>
      </p:sp>
    </p:spTree>
    <p:extLst>
      <p:ext uri="{BB962C8B-B14F-4D97-AF65-F5344CB8AC3E}">
        <p14:creationId xmlns:p14="http://schemas.microsoft.com/office/powerpoint/2010/main" val="382322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9D5786-CC20-3741-8103-D2E75DAEDD5F}"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72A81-6DDD-2640-9BD3-F7083FC365EA}"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1D92E-C937-F041-AAAA-02BEA94C0952}" type="datetime1">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A3AD6-B3D3-AC42-985D-849E2E40872C}"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E23CD-160A-9346-9A7F-6F27508DCC25}" type="datetime1">
              <a:rPr lang="en-US" smtClean="0"/>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78784FEF-FFEE-B448-BF96-2B5341EF74D2}" type="datetime1">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42F1D-D614-7F49-A31C-8E7E0ADF563D}" type="datetime1">
              <a:rPr lang="en-US" smtClean="0"/>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B8585B-02A7-8645-9F4E-8E885124A1FA}"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464207"/>
            <a:ext cx="7260896" cy="46420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FFF063-9BCC-CC4E-8190-08A3D1FB7A22}" type="datetime1">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80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87441"/>
            <a:ext cx="8229600" cy="3643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36E69-B605-2F41-AD02-28C4E5E68884}" type="datetime1">
              <a:rPr lang="en-US" smtClean="0"/>
              <a:t>12/4/20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444" y="1439333"/>
            <a:ext cx="8579556" cy="2161117"/>
          </a:xfrm>
        </p:spPr>
        <p:txBody>
          <a:bodyPr>
            <a:normAutofit fontScale="90000"/>
          </a:bodyPr>
          <a:lstStyle/>
          <a:p>
            <a:r>
              <a:rPr lang="en-US" dirty="0">
                <a:solidFill>
                  <a:schemeClr val="bg1">
                    <a:lumMod val="85000"/>
                  </a:schemeClr>
                </a:solidFill>
              </a:rPr>
              <a:t>Critical </a:t>
            </a:r>
            <a:r>
              <a:rPr lang="en-US" dirty="0" err="1">
                <a:solidFill>
                  <a:schemeClr val="bg1">
                    <a:lumMod val="85000"/>
                  </a:schemeClr>
                </a:solidFill>
              </a:rPr>
              <a:t>Autoethnography</a:t>
            </a:r>
            <a:r>
              <a:rPr lang="en-US" dirty="0">
                <a:solidFill>
                  <a:schemeClr val="bg1">
                    <a:lumMod val="85000"/>
                  </a:schemeClr>
                </a:solidFill>
              </a:rPr>
              <a:t> for Scholarship, Pedagogy, and Personal Growth in Teacher Education</a:t>
            </a:r>
          </a:p>
        </p:txBody>
      </p:sp>
      <p:sp>
        <p:nvSpPr>
          <p:cNvPr id="3" name="Subtitle 2"/>
          <p:cNvSpPr>
            <a:spLocks noGrp="1"/>
          </p:cNvSpPr>
          <p:nvPr>
            <p:ph type="subTitle" idx="1"/>
          </p:nvPr>
        </p:nvSpPr>
        <p:spPr>
          <a:xfrm>
            <a:off x="469556" y="5030930"/>
            <a:ext cx="6650245" cy="1678788"/>
          </a:xfrm>
        </p:spPr>
        <p:txBody>
          <a:bodyPr>
            <a:normAutofit lnSpcReduction="10000"/>
          </a:bodyPr>
          <a:lstStyle/>
          <a:p>
            <a:pPr algn="l"/>
            <a:r>
              <a:rPr lang="en-US" sz="2400" b="1" dirty="0">
                <a:cs typeface="Arial" panose="020B0604020202020204" pitchFamily="34" charset="0"/>
              </a:rPr>
              <a:t>F. Blake Tenore and Julie Ellison Justice</a:t>
            </a:r>
          </a:p>
          <a:p>
            <a:pPr algn="l"/>
            <a:r>
              <a:rPr lang="en-US" sz="2400" b="1" dirty="0">
                <a:cs typeface="Arial" panose="020B0604020202020204" pitchFamily="34" charset="0"/>
              </a:rPr>
              <a:t>School of Teacher Education Colloquium</a:t>
            </a:r>
          </a:p>
          <a:p>
            <a:pPr algn="l"/>
            <a:r>
              <a:rPr lang="en-US" sz="2400" b="1" dirty="0">
                <a:cs typeface="Arial" panose="020B0604020202020204" pitchFamily="34" charset="0"/>
              </a:rPr>
              <a:t>Florida State University</a:t>
            </a:r>
          </a:p>
          <a:p>
            <a:pPr algn="l"/>
            <a:r>
              <a:rPr lang="en-US" sz="2400" b="1" dirty="0">
                <a:cs typeface="Arial" panose="020B0604020202020204" pitchFamily="34" charset="0"/>
              </a:rPr>
              <a:t>December 4, 2020</a:t>
            </a:r>
          </a:p>
        </p:txBody>
      </p:sp>
      <p:pic>
        <p:nvPicPr>
          <p:cNvPr id="4" name="Content Placeholder 7" descr="Julie-Justice-e1582820133244-950x1302.jpeg"/>
          <p:cNvPicPr>
            <a:picLocks noChangeAspect="1"/>
          </p:cNvPicPr>
          <p:nvPr/>
        </p:nvPicPr>
        <p:blipFill rotWithShape="1">
          <a:blip r:embed="rId3">
            <a:extLst>
              <a:ext uri="{28A0092B-C50C-407E-A947-70E740481C1C}">
                <a14:useLocalDpi xmlns:a14="http://schemas.microsoft.com/office/drawing/2010/main" val="0"/>
              </a:ext>
            </a:extLst>
          </a:blip>
          <a:srcRect t="3381" b="33603"/>
          <a:stretch/>
        </p:blipFill>
        <p:spPr>
          <a:xfrm>
            <a:off x="6378222" y="4454170"/>
            <a:ext cx="2511778" cy="2161117"/>
          </a:xfrm>
          <a:prstGeom prst="rect">
            <a:avLst/>
          </a:prstGeom>
        </p:spPr>
      </p:pic>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370"/>
            <a:ext cx="9144000" cy="1184731"/>
          </a:xfrm>
          <a:solidFill>
            <a:srgbClr val="FFFFFF"/>
          </a:solidFill>
        </p:spPr>
        <p:txBody>
          <a:bodyPr>
            <a:noAutofit/>
          </a:bodyPr>
          <a:lstStyle/>
          <a:p>
            <a:pPr lvl="0"/>
            <a:r>
              <a:rPr lang="en-US" sz="3600" dirty="0">
                <a:solidFill>
                  <a:srgbClr val="000000"/>
                </a:solidFill>
                <a:latin typeface="+mn-lt"/>
                <a:ea typeface="Lato"/>
                <a:cs typeface="Lato"/>
                <a:sym typeface="Lato"/>
              </a:rPr>
              <a:t>Data </a:t>
            </a:r>
            <a:r>
              <a:rPr lang="en" sz="3600" dirty="0">
                <a:solidFill>
                  <a:srgbClr val="000000"/>
                </a:solidFill>
                <a:latin typeface="+mn-lt"/>
                <a:ea typeface="Lato"/>
                <a:cs typeface="Lato"/>
                <a:sym typeface="Lato"/>
              </a:rPr>
              <a:t>Analysis </a:t>
            </a:r>
            <a:br>
              <a:rPr lang="en" sz="3600" dirty="0">
                <a:solidFill>
                  <a:srgbClr val="000000"/>
                </a:solidFill>
                <a:latin typeface="+mn-lt"/>
                <a:ea typeface="Lato"/>
                <a:cs typeface="Lato"/>
                <a:sym typeface="Lato"/>
              </a:rPr>
            </a:br>
            <a:r>
              <a:rPr lang="en" sz="1400" dirty="0">
                <a:solidFill>
                  <a:srgbClr val="000000"/>
                </a:solidFill>
                <a:latin typeface="+mn-lt"/>
                <a:ea typeface="Lato"/>
                <a:cs typeface="Lato"/>
                <a:sym typeface="Lato"/>
              </a:rPr>
              <a:t>(Chang, Ngunjiri, &amp; Hernandez, 2013)</a:t>
            </a:r>
            <a:br>
              <a:rPr lang="en-US" sz="1400" dirty="0">
                <a:solidFill>
                  <a:srgbClr val="000000"/>
                </a:solidFill>
                <a:latin typeface="+mn-lt"/>
                <a:ea typeface="Lato"/>
                <a:cs typeface="Lato"/>
                <a:sym typeface="Lato"/>
              </a:rPr>
            </a:br>
            <a:endParaRPr lang="en-US" sz="1400" dirty="0">
              <a:solidFill>
                <a:srgbClr val="000000"/>
              </a:solidFill>
              <a:latin typeface="+mn-lt"/>
            </a:endParaRPr>
          </a:p>
        </p:txBody>
      </p:sp>
      <p:sp>
        <p:nvSpPr>
          <p:cNvPr id="3" name="Content Placeholder 2"/>
          <p:cNvSpPr>
            <a:spLocks noGrp="1"/>
          </p:cNvSpPr>
          <p:nvPr>
            <p:ph idx="1"/>
          </p:nvPr>
        </p:nvSpPr>
        <p:spPr>
          <a:xfrm>
            <a:off x="457200" y="1848718"/>
            <a:ext cx="8229600" cy="4318999"/>
          </a:xfrm>
          <a:solidFill>
            <a:srgbClr val="FFFFFF"/>
          </a:solidFill>
        </p:spPr>
        <p:txBody>
          <a:bodyPr>
            <a:normAutofit/>
          </a:bodyPr>
          <a:lstStyle/>
          <a:p>
            <a:pPr marL="0" lvl="0" indent="0">
              <a:buNone/>
            </a:pPr>
            <a:endParaRPr lang="en-US" sz="2400" dirty="0">
              <a:solidFill>
                <a:srgbClr val="000000"/>
              </a:solidFill>
              <a:latin typeface="+mn-lt"/>
              <a:ea typeface="Lato"/>
              <a:cs typeface="Lato"/>
              <a:sym typeface="Lato"/>
            </a:endParaRPr>
          </a:p>
          <a:p>
            <a:pPr lvl="0">
              <a:spcBef>
                <a:spcPts val="0"/>
              </a:spcBef>
              <a:buNone/>
            </a:pPr>
            <a:r>
              <a:rPr lang="en-US" sz="2400" b="1" dirty="0">
                <a:solidFill>
                  <a:srgbClr val="000000"/>
                </a:solidFill>
                <a:latin typeface="+mn-lt"/>
                <a:ea typeface="Lato"/>
                <a:cs typeface="Lato"/>
                <a:sym typeface="Lato"/>
              </a:rPr>
              <a:t>Phase 1: </a:t>
            </a:r>
            <a:r>
              <a:rPr lang="en-US" sz="2400" dirty="0">
                <a:solidFill>
                  <a:srgbClr val="000000"/>
                </a:solidFill>
                <a:latin typeface="+mn-lt"/>
                <a:ea typeface="Lato"/>
                <a:cs typeface="Lato"/>
                <a:sym typeface="Lato"/>
              </a:rPr>
              <a:t>Initial open coding of each’s own narrative</a:t>
            </a:r>
          </a:p>
          <a:p>
            <a:pPr lvl="0">
              <a:spcBef>
                <a:spcPts val="0"/>
              </a:spcBef>
              <a:buNone/>
            </a:pPr>
            <a:r>
              <a:rPr lang="en-US" sz="2400" b="1" dirty="0">
                <a:solidFill>
                  <a:srgbClr val="000000"/>
                </a:solidFill>
                <a:latin typeface="+mn-lt"/>
                <a:ea typeface="Lato"/>
                <a:cs typeface="Lato"/>
                <a:sym typeface="Lato"/>
              </a:rPr>
              <a:t>Phase 2:</a:t>
            </a:r>
            <a:r>
              <a:rPr lang="en-US" sz="2400" dirty="0">
                <a:solidFill>
                  <a:srgbClr val="000000"/>
                </a:solidFill>
                <a:latin typeface="+mn-lt"/>
                <a:ea typeface="Lato"/>
                <a:cs typeface="Lato"/>
                <a:sym typeface="Lato"/>
              </a:rPr>
              <a:t> Analytic memos to describe coding/analysis processes and a statement of relationships among categories of emergent codes</a:t>
            </a:r>
          </a:p>
          <a:p>
            <a:pPr lvl="0">
              <a:spcBef>
                <a:spcPts val="0"/>
              </a:spcBef>
              <a:buNone/>
            </a:pPr>
            <a:r>
              <a:rPr lang="en-US" sz="2400" b="1" dirty="0">
                <a:solidFill>
                  <a:srgbClr val="000000"/>
                </a:solidFill>
                <a:latin typeface="+mn-lt"/>
                <a:ea typeface="Lato"/>
                <a:cs typeface="Lato"/>
                <a:sym typeface="Lato"/>
              </a:rPr>
              <a:t>Phase 3:</a:t>
            </a:r>
            <a:r>
              <a:rPr lang="en-US" sz="2400" dirty="0">
                <a:solidFill>
                  <a:srgbClr val="000000"/>
                </a:solidFill>
                <a:latin typeface="+mn-lt"/>
                <a:ea typeface="Lato"/>
                <a:cs typeface="Lato"/>
                <a:sym typeface="Lato"/>
              </a:rPr>
              <a:t> Video conferences to compare codes and discuss discrepancies build consensus thinking about data. </a:t>
            </a:r>
          </a:p>
          <a:p>
            <a:pPr lvl="0">
              <a:spcBef>
                <a:spcPts val="0"/>
              </a:spcBef>
              <a:buNone/>
            </a:pPr>
            <a:r>
              <a:rPr lang="en-US" sz="2400" b="1" dirty="0">
                <a:solidFill>
                  <a:srgbClr val="000000"/>
                </a:solidFill>
                <a:latin typeface="+mn-lt"/>
                <a:ea typeface="Lato"/>
                <a:cs typeface="Lato"/>
                <a:sym typeface="Lato"/>
              </a:rPr>
              <a:t>Phase 4:</a:t>
            </a:r>
            <a:r>
              <a:rPr lang="en-US" sz="2400" dirty="0">
                <a:solidFill>
                  <a:srgbClr val="000000"/>
                </a:solidFill>
                <a:latin typeface="+mn-lt"/>
                <a:ea typeface="Lato"/>
                <a:cs typeface="Lato"/>
                <a:sym typeface="Lato"/>
              </a:rPr>
              <a:t> Collaborative axial coding to construct categories of experiences and identify emerging themes in authors’ collective critical becoming.  </a:t>
            </a:r>
          </a:p>
        </p:txBody>
      </p:sp>
      <p:sp>
        <p:nvSpPr>
          <p:cNvPr id="4" name="Slide Number Placeholder 3"/>
          <p:cNvSpPr>
            <a:spLocks noGrp="1"/>
          </p:cNvSpPr>
          <p:nvPr>
            <p:ph type="sldNum" sz="quarter" idx="12"/>
          </p:nvPr>
        </p:nvSpPr>
        <p:spPr/>
        <p:txBody>
          <a:bodyPr/>
          <a:lstStyle/>
          <a:p>
            <a:fld id="{82DA34B5-7C80-464F-9A62-3711C8F85D9D}" type="slidenum">
              <a:rPr lang="en-US" smtClean="0"/>
              <a:t>10</a:t>
            </a:fld>
            <a:endParaRPr lang="en-US"/>
          </a:p>
        </p:txBody>
      </p:sp>
    </p:spTree>
    <p:extLst>
      <p:ext uri="{BB962C8B-B14F-4D97-AF65-F5344CB8AC3E}">
        <p14:creationId xmlns:p14="http://schemas.microsoft.com/office/powerpoint/2010/main" val="135210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9718"/>
            <a:ext cx="9144000" cy="1147383"/>
          </a:xfrm>
          <a:solidFill>
            <a:srgbClr val="FFFFFF"/>
          </a:solidFill>
        </p:spPr>
        <p:txBody>
          <a:bodyPr/>
          <a:lstStyle/>
          <a:p>
            <a:r>
              <a:rPr lang="en-US" dirty="0">
                <a:solidFill>
                  <a:srgbClr val="000000"/>
                </a:solidFill>
                <a:latin typeface="+mn-lt"/>
                <a:ea typeface="Lato"/>
                <a:cs typeface="Lato"/>
                <a:sym typeface="Lato"/>
              </a:rPr>
              <a:t>Findings</a:t>
            </a:r>
            <a:r>
              <a:rPr lang="en-US" b="1" dirty="0">
                <a:solidFill>
                  <a:srgbClr val="000000"/>
                </a:solidFill>
                <a:latin typeface="+mn-lt"/>
                <a:ea typeface="Lato"/>
                <a:cs typeface="Lato"/>
                <a:sym typeface="Lato"/>
              </a:rPr>
              <a:t> </a:t>
            </a:r>
            <a:endParaRPr lang="en-US" dirty="0">
              <a:solidFill>
                <a:srgbClr val="000000"/>
              </a:solidFill>
              <a:latin typeface="+mn-lt"/>
            </a:endParaRPr>
          </a:p>
        </p:txBody>
      </p:sp>
      <p:sp>
        <p:nvSpPr>
          <p:cNvPr id="3" name="Content Placeholder 2"/>
          <p:cNvSpPr>
            <a:spLocks noGrp="1"/>
          </p:cNvSpPr>
          <p:nvPr>
            <p:ph idx="1"/>
          </p:nvPr>
        </p:nvSpPr>
        <p:spPr>
          <a:xfrm>
            <a:off x="331694" y="1942089"/>
            <a:ext cx="8480612" cy="4915911"/>
          </a:xfrm>
          <a:solidFill>
            <a:srgbClr val="FFFFFF"/>
          </a:solidFill>
        </p:spPr>
        <p:txBody>
          <a:bodyPr>
            <a:normAutofit/>
          </a:bodyPr>
          <a:lstStyle/>
          <a:p>
            <a:pPr marL="0" indent="0">
              <a:buNone/>
            </a:pPr>
            <a:endParaRPr lang="en-US" sz="2000" b="1" dirty="0">
              <a:solidFill>
                <a:srgbClr val="000000"/>
              </a:solidFill>
              <a:latin typeface="+mn-lt"/>
              <a:ea typeface="Lato"/>
              <a:cs typeface="Lato"/>
              <a:sym typeface="Lato"/>
            </a:endParaRPr>
          </a:p>
          <a:p>
            <a:pPr marL="285750" indent="-285750"/>
            <a:r>
              <a:rPr lang="en-US" sz="2000" b="1" dirty="0">
                <a:solidFill>
                  <a:srgbClr val="000000"/>
                </a:solidFill>
                <a:latin typeface="+mn-lt"/>
              </a:rPr>
              <a:t>Time</a:t>
            </a:r>
            <a:r>
              <a:rPr lang="en-US" sz="2000" dirty="0">
                <a:solidFill>
                  <a:srgbClr val="000000"/>
                </a:solidFill>
                <a:latin typeface="+mn-lt"/>
              </a:rPr>
              <a:t>: as mediator and mediated by authors</a:t>
            </a:r>
          </a:p>
          <a:p>
            <a:pPr marL="0" indent="0">
              <a:buNone/>
            </a:pPr>
            <a:endParaRPr lang="en-US" sz="2000" dirty="0">
              <a:solidFill>
                <a:srgbClr val="000000"/>
              </a:solidFill>
              <a:latin typeface="+mn-lt"/>
            </a:endParaRPr>
          </a:p>
          <a:p>
            <a:pPr marL="285750" indent="-285750"/>
            <a:r>
              <a:rPr lang="en-US" sz="2000" b="1" dirty="0">
                <a:solidFill>
                  <a:srgbClr val="000000"/>
                </a:solidFill>
                <a:latin typeface="+mn-lt"/>
              </a:rPr>
              <a:t>Affect</a:t>
            </a:r>
            <a:r>
              <a:rPr lang="en-US" sz="2000" dirty="0">
                <a:solidFill>
                  <a:srgbClr val="000000"/>
                </a:solidFill>
                <a:latin typeface="+mn-lt"/>
              </a:rPr>
              <a:t>: Vulnerability, anger, complicity, care/Love, hope, compassion</a:t>
            </a:r>
          </a:p>
          <a:p>
            <a:pPr marL="0" indent="0">
              <a:buNone/>
            </a:pPr>
            <a:endParaRPr lang="en-US" sz="2000" dirty="0">
              <a:solidFill>
                <a:srgbClr val="000000"/>
              </a:solidFill>
              <a:latin typeface="+mn-lt"/>
            </a:endParaRPr>
          </a:p>
          <a:p>
            <a:pPr marL="285750" indent="-285750"/>
            <a:r>
              <a:rPr lang="en-US" sz="2000" b="1" dirty="0">
                <a:solidFill>
                  <a:srgbClr val="000000"/>
                </a:solidFill>
                <a:latin typeface="+mn-lt"/>
              </a:rPr>
              <a:t>Knowledge building</a:t>
            </a:r>
            <a:r>
              <a:rPr lang="en-US" sz="2000" dirty="0">
                <a:solidFill>
                  <a:srgbClr val="000000"/>
                </a:solidFill>
                <a:latin typeface="+mn-lt"/>
              </a:rPr>
              <a:t>: Intentionally, with texts, role models and mentors, graduate school, critical reflection on experiences</a:t>
            </a:r>
          </a:p>
          <a:p>
            <a:pPr marL="0" indent="0">
              <a:buNone/>
            </a:pPr>
            <a:endParaRPr lang="en-US" sz="2000" dirty="0">
              <a:solidFill>
                <a:srgbClr val="000000"/>
              </a:solidFill>
              <a:latin typeface="+mn-lt"/>
            </a:endParaRPr>
          </a:p>
          <a:p>
            <a:pPr marL="285750" indent="-285750"/>
            <a:r>
              <a:rPr lang="en-US" sz="2000" b="1" dirty="0">
                <a:solidFill>
                  <a:srgbClr val="000000"/>
                </a:solidFill>
                <a:latin typeface="+mn-lt"/>
              </a:rPr>
              <a:t>Generative relationships: </a:t>
            </a:r>
            <a:r>
              <a:rPr lang="en-US" sz="2000" dirty="0">
                <a:solidFill>
                  <a:srgbClr val="000000"/>
                </a:solidFill>
                <a:latin typeface="+mn-lt"/>
              </a:rPr>
              <a:t>to tell and hear </a:t>
            </a:r>
            <a:r>
              <a:rPr lang="en-US" sz="2000" dirty="0" err="1">
                <a:solidFill>
                  <a:srgbClr val="000000"/>
                </a:solidFill>
                <a:latin typeface="+mn-lt"/>
              </a:rPr>
              <a:t>counternarratives</a:t>
            </a:r>
            <a:r>
              <a:rPr lang="en-US" sz="2000" dirty="0">
                <a:solidFill>
                  <a:srgbClr val="000000"/>
                </a:solidFill>
                <a:latin typeface="+mn-lt"/>
              </a:rPr>
              <a:t>; to witness lives with empathy; to build alliances; to recognize our positions in existing power structures; to learn to see societal and institutional structures that marginalize, oppress, and privilege</a:t>
            </a:r>
          </a:p>
          <a:p>
            <a:endParaRPr lang="en-US" sz="2000" dirty="0">
              <a:solidFill>
                <a:srgbClr val="000000"/>
              </a:solidFill>
              <a:latin typeface="+mn-lt"/>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11</a:t>
            </a:fld>
            <a:endParaRPr lang="en-US"/>
          </a:p>
        </p:txBody>
      </p:sp>
    </p:spTree>
    <p:extLst>
      <p:ext uri="{BB962C8B-B14F-4D97-AF65-F5344CB8AC3E}">
        <p14:creationId xmlns:p14="http://schemas.microsoft.com/office/powerpoint/2010/main" val="335160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Autoethnography</a:t>
            </a:r>
            <a:r>
              <a:rPr lang="en-US" dirty="0"/>
              <a:t> as Teacher Education Pedagogy</a:t>
            </a:r>
          </a:p>
        </p:txBody>
      </p:sp>
    </p:spTree>
    <p:extLst>
      <p:ext uri="{BB962C8B-B14F-4D97-AF65-F5344CB8AC3E}">
        <p14:creationId xmlns:p14="http://schemas.microsoft.com/office/powerpoint/2010/main" val="140623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7284"/>
            <a:ext cx="9144000" cy="773904"/>
          </a:xfrm>
          <a:solidFill>
            <a:srgbClr val="FFFFFF"/>
          </a:solidFill>
        </p:spPr>
        <p:txBody>
          <a:bodyPr>
            <a:normAutofit fontScale="90000"/>
          </a:bodyPr>
          <a:lstStyle/>
          <a:p>
            <a:r>
              <a:rPr lang="en-US" dirty="0">
                <a:solidFill>
                  <a:srgbClr val="000000"/>
                </a:solidFill>
              </a:rPr>
              <a:t>Conceptual Framework for </a:t>
            </a:r>
            <a:br>
              <a:rPr lang="en-US" dirty="0">
                <a:solidFill>
                  <a:srgbClr val="000000"/>
                </a:solidFill>
              </a:rPr>
            </a:br>
            <a:r>
              <a:rPr lang="en-US" dirty="0">
                <a:solidFill>
                  <a:srgbClr val="000000"/>
                </a:solidFill>
              </a:rPr>
              <a:t>Teacher Education Pedagogy</a:t>
            </a:r>
            <a:br>
              <a:rPr lang="en-US"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457200" y="2886105"/>
            <a:ext cx="8229600" cy="3377796"/>
          </a:xfrm>
          <a:solidFill>
            <a:srgbClr val="FFFFFF"/>
          </a:solidFill>
        </p:spPr>
        <p:txBody>
          <a:bodyPr>
            <a:normAutofit/>
          </a:bodyPr>
          <a:lstStyle/>
          <a:p>
            <a:pPr marL="647700" indent="-571500">
              <a:spcBef>
                <a:spcPts val="0"/>
              </a:spcBef>
              <a:buClr>
                <a:srgbClr val="000000"/>
              </a:buClr>
              <a:buSzPts val="2400"/>
            </a:pPr>
            <a:r>
              <a:rPr lang="en-US" sz="2800" dirty="0">
                <a:solidFill>
                  <a:srgbClr val="000000"/>
                </a:solidFill>
                <a:latin typeface="Times New Roman"/>
                <a:ea typeface="Times New Roman"/>
                <a:cs typeface="Times New Roman"/>
                <a:sym typeface="Times New Roman"/>
              </a:rPr>
              <a:t>Building knowledge</a:t>
            </a:r>
          </a:p>
          <a:p>
            <a:pPr marL="647700" indent="-571500">
              <a:spcBef>
                <a:spcPts val="0"/>
              </a:spcBef>
              <a:buClr>
                <a:srgbClr val="000000"/>
              </a:buClr>
              <a:buSzPts val="2400"/>
            </a:pPr>
            <a:endParaRPr lang="en-US" sz="2800" dirty="0">
              <a:solidFill>
                <a:srgbClr val="000000"/>
              </a:solidFill>
              <a:latin typeface="Times New Roman"/>
              <a:ea typeface="Times New Roman"/>
              <a:cs typeface="Times New Roman"/>
              <a:sym typeface="Times New Roman"/>
            </a:endParaRPr>
          </a:p>
          <a:p>
            <a:pPr marL="647700" indent="-571500">
              <a:spcBef>
                <a:spcPts val="0"/>
              </a:spcBef>
              <a:buClr>
                <a:srgbClr val="000000"/>
              </a:buClr>
              <a:buSzPts val="2400"/>
            </a:pPr>
            <a:r>
              <a:rPr lang="en-US" sz="2800" dirty="0">
                <a:solidFill>
                  <a:srgbClr val="000000"/>
                </a:solidFill>
                <a:latin typeface="Times New Roman"/>
                <a:ea typeface="Times New Roman"/>
                <a:cs typeface="Times New Roman"/>
                <a:sym typeface="Times New Roman"/>
              </a:rPr>
              <a:t>Engaging in generative relationships</a:t>
            </a:r>
          </a:p>
          <a:p>
            <a:pPr marL="647700" indent="-571500">
              <a:spcBef>
                <a:spcPts val="0"/>
              </a:spcBef>
              <a:buClr>
                <a:srgbClr val="000000"/>
              </a:buClr>
              <a:buSzPts val="2400"/>
            </a:pPr>
            <a:endParaRPr lang="en-US" sz="2800" dirty="0">
              <a:solidFill>
                <a:srgbClr val="000000"/>
              </a:solidFill>
              <a:latin typeface="Times New Roman"/>
              <a:ea typeface="Times New Roman"/>
              <a:cs typeface="Times New Roman"/>
              <a:sym typeface="Times New Roman"/>
            </a:endParaRPr>
          </a:p>
          <a:p>
            <a:pPr marL="647700" indent="-571500">
              <a:spcBef>
                <a:spcPts val="0"/>
              </a:spcBef>
              <a:buClr>
                <a:srgbClr val="000000"/>
              </a:buClr>
              <a:buSzPts val="2400"/>
            </a:pPr>
            <a:r>
              <a:rPr lang="en-US" sz="2800" dirty="0">
                <a:solidFill>
                  <a:srgbClr val="000000"/>
                </a:solidFill>
                <a:latin typeface="Times New Roman"/>
                <a:ea typeface="Times New Roman"/>
                <a:cs typeface="Times New Roman"/>
                <a:sym typeface="Times New Roman"/>
              </a:rPr>
              <a:t>Recognizing personal affect</a:t>
            </a:r>
          </a:p>
          <a:p>
            <a:pPr marL="76200" indent="0">
              <a:spcBef>
                <a:spcPts val="0"/>
              </a:spcBef>
              <a:buClr>
                <a:srgbClr val="000000"/>
              </a:buClr>
              <a:buSzPts val="2400"/>
              <a:buNone/>
            </a:pPr>
            <a:endParaRPr lang="en-US" sz="2800" dirty="0">
              <a:solidFill>
                <a:srgbClr val="000000"/>
              </a:solidFill>
              <a:latin typeface="Times New Roman"/>
              <a:ea typeface="Times New Roman"/>
              <a:cs typeface="Times New Roman"/>
              <a:sym typeface="Times New Roman"/>
            </a:endParaRPr>
          </a:p>
          <a:p>
            <a:pPr marL="647700" indent="-571500">
              <a:spcBef>
                <a:spcPts val="0"/>
              </a:spcBef>
              <a:buClr>
                <a:srgbClr val="000000"/>
              </a:buClr>
              <a:buSzPts val="2400"/>
            </a:pPr>
            <a:r>
              <a:rPr lang="en-US" sz="2800" dirty="0">
                <a:solidFill>
                  <a:srgbClr val="000000"/>
                </a:solidFill>
                <a:latin typeface="Times New Roman"/>
                <a:ea typeface="Times New Roman"/>
                <a:cs typeface="Times New Roman"/>
                <a:sym typeface="Times New Roman"/>
              </a:rPr>
              <a:t>Understanding time as mediated and mediator</a:t>
            </a:r>
          </a:p>
          <a:p>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13</a:t>
            </a:fld>
            <a:endParaRPr lang="en-US"/>
          </a:p>
        </p:txBody>
      </p:sp>
    </p:spTree>
    <p:extLst>
      <p:ext uri="{BB962C8B-B14F-4D97-AF65-F5344CB8AC3E}">
        <p14:creationId xmlns:p14="http://schemas.microsoft.com/office/powerpoint/2010/main" val="235617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044"/>
            <a:ext cx="8229600" cy="634915"/>
          </a:xfrm>
        </p:spPr>
        <p:txBody>
          <a:bodyPr>
            <a:normAutofit/>
          </a:bodyPr>
          <a:lstStyle/>
          <a:p>
            <a:r>
              <a:rPr lang="en-US" sz="3200" dirty="0">
                <a:solidFill>
                  <a:srgbClr val="000000"/>
                </a:solidFill>
              </a:rPr>
              <a:t>CAE as </a:t>
            </a:r>
            <a:r>
              <a:rPr lang="en-US" sz="3200" dirty="0" err="1">
                <a:solidFill>
                  <a:srgbClr val="000000"/>
                </a:solidFill>
              </a:rPr>
              <a:t>Preservice</a:t>
            </a:r>
            <a:r>
              <a:rPr lang="en-US" sz="3200" dirty="0">
                <a:solidFill>
                  <a:srgbClr val="000000"/>
                </a:solidFill>
              </a:rPr>
              <a:t> Teacher Education</a:t>
            </a:r>
          </a:p>
        </p:txBody>
      </p:sp>
      <p:sp>
        <p:nvSpPr>
          <p:cNvPr id="3" name="Content Placeholder 2"/>
          <p:cNvSpPr>
            <a:spLocks noGrp="1"/>
          </p:cNvSpPr>
          <p:nvPr>
            <p:ph idx="1"/>
          </p:nvPr>
        </p:nvSpPr>
        <p:spPr>
          <a:xfrm>
            <a:off x="239280" y="1959264"/>
            <a:ext cx="8665440" cy="4280997"/>
          </a:xfrm>
        </p:spPr>
        <p:txBody>
          <a:bodyPr>
            <a:normAutofit/>
          </a:bodyPr>
          <a:lstStyle/>
          <a:p>
            <a:r>
              <a:rPr lang="en-US" sz="2000" dirty="0">
                <a:solidFill>
                  <a:srgbClr val="000000"/>
                </a:solidFill>
                <a:latin typeface="+mn-lt"/>
              </a:rPr>
              <a:t>Personal narratives focused on identities related to, e.g., race, gender identification, SES, etc. </a:t>
            </a:r>
          </a:p>
          <a:p>
            <a:r>
              <a:rPr lang="en-US" sz="2000" dirty="0">
                <a:solidFill>
                  <a:srgbClr val="000000"/>
                </a:solidFill>
                <a:latin typeface="+mn-lt"/>
              </a:rPr>
              <a:t>Created small groups based on sociocultural foci of narratives (e.g., race w/ race; gender ID w/ gender ID)</a:t>
            </a:r>
          </a:p>
          <a:p>
            <a:r>
              <a:rPr lang="en-US" sz="2000" dirty="0">
                <a:solidFill>
                  <a:srgbClr val="000000"/>
                </a:solidFill>
                <a:latin typeface="+mn-lt"/>
              </a:rPr>
              <a:t>Shared theoretical and empirical readings (I supplied them to each group)</a:t>
            </a:r>
          </a:p>
          <a:p>
            <a:r>
              <a:rPr lang="en-US" sz="2000" dirty="0">
                <a:solidFill>
                  <a:srgbClr val="000000"/>
                </a:solidFill>
                <a:latin typeface="+mn-lt"/>
              </a:rPr>
              <a:t>YA novel related to the topic</a:t>
            </a:r>
          </a:p>
          <a:p>
            <a:r>
              <a:rPr lang="en-US" sz="2000" dirty="0">
                <a:solidFill>
                  <a:srgbClr val="000000"/>
                </a:solidFill>
                <a:latin typeface="+mn-lt"/>
              </a:rPr>
              <a:t>Read each others’ narratives</a:t>
            </a:r>
          </a:p>
          <a:p>
            <a:r>
              <a:rPr lang="en-US" sz="2000" dirty="0">
                <a:solidFill>
                  <a:srgbClr val="000000"/>
                </a:solidFill>
                <a:latin typeface="+mn-lt"/>
              </a:rPr>
              <a:t>Interviewed each other</a:t>
            </a:r>
          </a:p>
          <a:p>
            <a:r>
              <a:rPr lang="en-US" sz="2000" dirty="0">
                <a:solidFill>
                  <a:srgbClr val="000000"/>
                </a:solidFill>
                <a:latin typeface="+mn-lt"/>
              </a:rPr>
              <a:t>Collaborate to analyze and</a:t>
            </a:r>
          </a:p>
          <a:p>
            <a:r>
              <a:rPr lang="en-US" sz="2000" dirty="0">
                <a:solidFill>
                  <a:srgbClr val="000000"/>
                </a:solidFill>
                <a:latin typeface="+mn-lt"/>
              </a:rPr>
              <a:t>Reach consensus on findings that speak to what they learned about how ____ operates as a social and cultural mechanism that influences how they understands themselves as teachers and community members</a:t>
            </a:r>
          </a:p>
        </p:txBody>
      </p:sp>
      <p:sp>
        <p:nvSpPr>
          <p:cNvPr id="4" name="Slide Number Placeholder 3"/>
          <p:cNvSpPr>
            <a:spLocks noGrp="1"/>
          </p:cNvSpPr>
          <p:nvPr>
            <p:ph type="sldNum" sz="quarter" idx="12"/>
          </p:nvPr>
        </p:nvSpPr>
        <p:spPr/>
        <p:txBody>
          <a:bodyPr/>
          <a:lstStyle/>
          <a:p>
            <a:fld id="{82DA34B5-7C80-464F-9A62-3711C8F85D9D}" type="slidenum">
              <a:rPr lang="en-US" smtClean="0"/>
              <a:t>14</a:t>
            </a:fld>
            <a:endParaRPr lang="en-US"/>
          </a:p>
        </p:txBody>
      </p:sp>
    </p:spTree>
    <p:extLst>
      <p:ext uri="{BB962C8B-B14F-4D97-AF65-F5344CB8AC3E}">
        <p14:creationId xmlns:p14="http://schemas.microsoft.com/office/powerpoint/2010/main" val="192554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Autoethnography</a:t>
            </a:r>
            <a:r>
              <a:rPr lang="en-US" dirty="0"/>
              <a:t> as </a:t>
            </a:r>
            <a:br>
              <a:rPr lang="en-US" dirty="0"/>
            </a:br>
            <a:r>
              <a:rPr lang="en-US" dirty="0" err="1"/>
              <a:t>Inservice</a:t>
            </a:r>
            <a:r>
              <a:rPr lang="en-US" dirty="0"/>
              <a:t> Teacher Education PD</a:t>
            </a:r>
          </a:p>
        </p:txBody>
      </p:sp>
      <p:sp>
        <p:nvSpPr>
          <p:cNvPr id="3" name="Content Placeholder 2"/>
          <p:cNvSpPr>
            <a:spLocks noGrp="1"/>
          </p:cNvSpPr>
          <p:nvPr>
            <p:ph idx="1"/>
          </p:nvPr>
        </p:nvSpPr>
        <p:spPr>
          <a:xfrm>
            <a:off x="457200" y="2686054"/>
            <a:ext cx="8229600" cy="3345797"/>
          </a:xfrm>
        </p:spPr>
        <p:txBody>
          <a:bodyPr>
            <a:normAutofit fontScale="70000" lnSpcReduction="20000"/>
          </a:bodyPr>
          <a:lstStyle/>
          <a:p>
            <a:pPr marL="457200" lvl="0">
              <a:lnSpc>
                <a:spcPct val="150000"/>
              </a:lnSpc>
              <a:spcBef>
                <a:spcPts val="0"/>
              </a:spcBef>
              <a:buClr>
                <a:srgbClr val="000000"/>
              </a:buClr>
              <a:buSzPts val="1800"/>
              <a:buFont typeface="Times New Roman"/>
              <a:buAutoNum type="arabicPeriod"/>
            </a:pPr>
            <a:r>
              <a:rPr lang="en-US" dirty="0">
                <a:solidFill>
                  <a:srgbClr val="000000"/>
                </a:solidFill>
                <a:latin typeface="Times New Roman"/>
                <a:ea typeface="Times New Roman"/>
                <a:cs typeface="Times New Roman"/>
                <a:sym typeface="Times New Roman"/>
              </a:rPr>
              <a:t>Common readings and examination of narrative and narrative ways of knowing</a:t>
            </a:r>
            <a:r>
              <a:rPr lang="en-US" sz="1800" dirty="0">
                <a:solidFill>
                  <a:srgbClr val="000000"/>
                </a:solidFill>
                <a:latin typeface="Times New Roman"/>
                <a:ea typeface="Times New Roman"/>
                <a:cs typeface="Times New Roman"/>
                <a:sym typeface="Times New Roman"/>
              </a:rPr>
              <a:t> </a:t>
            </a:r>
            <a:r>
              <a:rPr lang="en-US" sz="1600" dirty="0">
                <a:solidFill>
                  <a:srgbClr val="000000"/>
                </a:solidFill>
                <a:latin typeface="Times New Roman"/>
                <a:ea typeface="Times New Roman"/>
                <a:cs typeface="Times New Roman"/>
                <a:sym typeface="Times New Roman"/>
              </a:rPr>
              <a:t>(Bruner, 1987; Gee, 2002; </a:t>
            </a:r>
            <a:r>
              <a:rPr lang="en-US" sz="1600" dirty="0" err="1">
                <a:solidFill>
                  <a:srgbClr val="000000"/>
                </a:solidFill>
                <a:latin typeface="Times New Roman"/>
                <a:ea typeface="Times New Roman"/>
                <a:cs typeface="Times New Roman"/>
                <a:sym typeface="Times New Roman"/>
              </a:rPr>
              <a:t>Polkinghorne</a:t>
            </a:r>
            <a:r>
              <a:rPr lang="en-US" sz="1600" dirty="0">
                <a:solidFill>
                  <a:srgbClr val="000000"/>
                </a:solidFill>
                <a:latin typeface="Times New Roman"/>
                <a:ea typeface="Times New Roman"/>
                <a:cs typeface="Times New Roman"/>
                <a:sym typeface="Times New Roman"/>
              </a:rPr>
              <a:t>, 2006; </a:t>
            </a:r>
            <a:r>
              <a:rPr lang="en-US" sz="1600" dirty="0" err="1">
                <a:solidFill>
                  <a:srgbClr val="000000"/>
                </a:solidFill>
                <a:latin typeface="Times New Roman"/>
                <a:ea typeface="Times New Roman"/>
                <a:cs typeface="Times New Roman"/>
                <a:sym typeface="Times New Roman"/>
              </a:rPr>
              <a:t>Sfard</a:t>
            </a:r>
            <a:r>
              <a:rPr lang="en-US" sz="1600" dirty="0">
                <a:solidFill>
                  <a:srgbClr val="000000"/>
                </a:solidFill>
                <a:latin typeface="Times New Roman"/>
                <a:ea typeface="Times New Roman"/>
                <a:cs typeface="Times New Roman"/>
                <a:sym typeface="Times New Roman"/>
              </a:rPr>
              <a:t> &amp; </a:t>
            </a:r>
            <a:r>
              <a:rPr lang="en-US" sz="1600" dirty="0" err="1">
                <a:solidFill>
                  <a:srgbClr val="000000"/>
                </a:solidFill>
                <a:latin typeface="Times New Roman"/>
                <a:ea typeface="Times New Roman"/>
                <a:cs typeface="Times New Roman"/>
                <a:sym typeface="Times New Roman"/>
              </a:rPr>
              <a:t>Prusak</a:t>
            </a:r>
            <a:r>
              <a:rPr lang="en-US" sz="1600" dirty="0">
                <a:solidFill>
                  <a:srgbClr val="000000"/>
                </a:solidFill>
                <a:latin typeface="Times New Roman"/>
                <a:ea typeface="Times New Roman"/>
                <a:cs typeface="Times New Roman"/>
                <a:sym typeface="Times New Roman"/>
              </a:rPr>
              <a:t>, 2005; </a:t>
            </a:r>
            <a:r>
              <a:rPr lang="en-US" sz="1600" dirty="0" err="1">
                <a:solidFill>
                  <a:srgbClr val="000000"/>
                </a:solidFill>
                <a:latin typeface="Times New Roman"/>
                <a:ea typeface="Times New Roman"/>
                <a:cs typeface="Times New Roman"/>
                <a:sym typeface="Times New Roman"/>
              </a:rPr>
              <a:t>Solorzano</a:t>
            </a:r>
            <a:r>
              <a:rPr lang="en-US" sz="1600" dirty="0">
                <a:solidFill>
                  <a:srgbClr val="000000"/>
                </a:solidFill>
                <a:latin typeface="Times New Roman"/>
                <a:ea typeface="Times New Roman"/>
                <a:cs typeface="Times New Roman"/>
                <a:sym typeface="Times New Roman"/>
              </a:rPr>
              <a:t> &amp; </a:t>
            </a:r>
            <a:r>
              <a:rPr lang="en-US" sz="1600" dirty="0" err="1">
                <a:solidFill>
                  <a:srgbClr val="000000"/>
                </a:solidFill>
                <a:latin typeface="Times New Roman"/>
                <a:ea typeface="Times New Roman"/>
                <a:cs typeface="Times New Roman"/>
                <a:sym typeface="Times New Roman"/>
              </a:rPr>
              <a:t>Yosso</a:t>
            </a:r>
            <a:r>
              <a:rPr lang="en-US" sz="1600" dirty="0">
                <a:solidFill>
                  <a:srgbClr val="000000"/>
                </a:solidFill>
                <a:latin typeface="Times New Roman"/>
                <a:ea typeface="Times New Roman"/>
                <a:cs typeface="Times New Roman"/>
                <a:sym typeface="Times New Roman"/>
              </a:rPr>
              <a:t>, 2002)</a:t>
            </a:r>
          </a:p>
          <a:p>
            <a:pPr marL="457200" lvl="0">
              <a:lnSpc>
                <a:spcPct val="150000"/>
              </a:lnSpc>
              <a:spcBef>
                <a:spcPts val="0"/>
              </a:spcBef>
              <a:buClr>
                <a:srgbClr val="000000"/>
              </a:buClr>
              <a:buSzPts val="1800"/>
              <a:buFont typeface="Times New Roman"/>
              <a:buAutoNum type="arabicPeriod"/>
            </a:pPr>
            <a:endParaRPr lang="en-US" sz="1600" dirty="0">
              <a:solidFill>
                <a:srgbClr val="000000"/>
              </a:solidFill>
              <a:latin typeface="Times New Roman"/>
              <a:ea typeface="Times New Roman"/>
              <a:cs typeface="Times New Roman"/>
              <a:sym typeface="Times New Roman"/>
            </a:endParaRPr>
          </a:p>
          <a:p>
            <a:pPr marL="457200" lvl="0" indent="-368300">
              <a:spcBef>
                <a:spcPts val="0"/>
              </a:spcBef>
              <a:buClr>
                <a:srgbClr val="000000"/>
              </a:buClr>
              <a:buSzPts val="2200"/>
              <a:buFont typeface="Times New Roman"/>
              <a:buAutoNum type="arabicPeriod"/>
            </a:pPr>
            <a:r>
              <a:rPr lang="en-US" dirty="0">
                <a:solidFill>
                  <a:srgbClr val="000000"/>
                </a:solidFill>
                <a:latin typeface="Times New Roman"/>
                <a:ea typeface="Times New Roman"/>
                <a:cs typeface="Times New Roman"/>
                <a:sym typeface="Times New Roman"/>
              </a:rPr>
              <a:t>Composed and shared personal, cultural stories in education </a:t>
            </a:r>
          </a:p>
          <a:p>
            <a:pPr marL="457200" lvl="0" indent="-368300">
              <a:spcBef>
                <a:spcPts val="0"/>
              </a:spcBef>
              <a:buClr>
                <a:srgbClr val="000000"/>
              </a:buClr>
              <a:buSzPts val="2200"/>
              <a:buFont typeface="Times New Roman"/>
              <a:buAutoNum type="arabicPeriod"/>
            </a:pPr>
            <a:endParaRPr lang="en-US" dirty="0">
              <a:solidFill>
                <a:srgbClr val="000000"/>
              </a:solidFill>
              <a:latin typeface="Times New Roman"/>
              <a:ea typeface="Times New Roman"/>
              <a:cs typeface="Times New Roman"/>
              <a:sym typeface="Times New Roman"/>
            </a:endParaRPr>
          </a:p>
          <a:p>
            <a:pPr marL="457200" lvl="0" indent="-368300">
              <a:spcBef>
                <a:spcPts val="0"/>
              </a:spcBef>
              <a:buClr>
                <a:srgbClr val="000000"/>
              </a:buClr>
              <a:buSzPts val="2200"/>
              <a:buFont typeface="Times New Roman"/>
              <a:buAutoNum type="arabicPeriod"/>
            </a:pPr>
            <a:r>
              <a:rPr lang="en-US" dirty="0">
                <a:solidFill>
                  <a:srgbClr val="000000"/>
                </a:solidFill>
                <a:latin typeface="Times New Roman"/>
                <a:ea typeface="Times New Roman"/>
                <a:cs typeface="Times New Roman"/>
                <a:sym typeface="Times New Roman"/>
              </a:rPr>
              <a:t>Read and analyzed genre features of published educators’ </a:t>
            </a:r>
            <a:r>
              <a:rPr lang="en-US" dirty="0" err="1">
                <a:solidFill>
                  <a:srgbClr val="000000"/>
                </a:solidFill>
                <a:latin typeface="Times New Roman"/>
                <a:ea typeface="Times New Roman"/>
                <a:cs typeface="Times New Roman"/>
                <a:sym typeface="Times New Roman"/>
              </a:rPr>
              <a:t>autoethnographies</a:t>
            </a:r>
            <a:r>
              <a:rPr lang="en-US" dirty="0">
                <a:solidFill>
                  <a:srgbClr val="000000"/>
                </a:solidFill>
                <a:latin typeface="Times New Roman"/>
                <a:ea typeface="Times New Roman"/>
                <a:cs typeface="Times New Roman"/>
                <a:sym typeface="Times New Roman"/>
              </a:rPr>
              <a:t> (mentor texts)</a:t>
            </a:r>
          </a:p>
          <a:p>
            <a:pPr marL="457200" lvl="0" indent="-368300">
              <a:spcBef>
                <a:spcPts val="0"/>
              </a:spcBef>
              <a:buClr>
                <a:srgbClr val="000000"/>
              </a:buClr>
              <a:buSzPts val="2200"/>
              <a:buFont typeface="Times New Roman"/>
              <a:buAutoNum type="arabicPeriod"/>
            </a:pPr>
            <a:endParaRPr lang="en-US" dirty="0">
              <a:solidFill>
                <a:srgbClr val="000000"/>
              </a:solidFill>
              <a:latin typeface="Times New Roman"/>
              <a:ea typeface="Times New Roman"/>
              <a:cs typeface="Times New Roman"/>
              <a:sym typeface="Times New Roman"/>
            </a:endParaRPr>
          </a:p>
          <a:p>
            <a:pPr marL="457200" lvl="0" indent="-368300">
              <a:spcBef>
                <a:spcPts val="0"/>
              </a:spcBef>
              <a:buClr>
                <a:srgbClr val="000000"/>
              </a:buClr>
              <a:buSzPts val="2200"/>
              <a:buFont typeface="Times New Roman"/>
              <a:buAutoNum type="arabicPeriod"/>
            </a:pPr>
            <a:r>
              <a:rPr lang="en-US" dirty="0">
                <a:solidFill>
                  <a:srgbClr val="000000"/>
                </a:solidFill>
                <a:latin typeface="Times New Roman"/>
                <a:ea typeface="Times New Roman"/>
                <a:cs typeface="Times New Roman"/>
                <a:sym typeface="Times New Roman"/>
              </a:rPr>
              <a:t>Identified socio-cultural centers of gravity that students chose to study using </a:t>
            </a:r>
            <a:r>
              <a:rPr lang="en-US" dirty="0" err="1">
                <a:solidFill>
                  <a:srgbClr val="000000"/>
                </a:solidFill>
                <a:latin typeface="Times New Roman"/>
                <a:ea typeface="Times New Roman"/>
                <a:cs typeface="Times New Roman"/>
                <a:sym typeface="Times New Roman"/>
              </a:rPr>
              <a:t>autoethnographic</a:t>
            </a:r>
            <a:r>
              <a:rPr lang="en-US" dirty="0">
                <a:solidFill>
                  <a:srgbClr val="000000"/>
                </a:solidFill>
                <a:latin typeface="Times New Roman"/>
                <a:ea typeface="Times New Roman"/>
                <a:cs typeface="Times New Roman"/>
                <a:sym typeface="Times New Roman"/>
              </a:rPr>
              <a:t> methods (e.g. gender, race)</a:t>
            </a:r>
          </a:p>
          <a:p>
            <a:pPr marL="914400" lvl="0" indent="0">
              <a:spcBef>
                <a:spcPts val="1600"/>
              </a:spcBef>
              <a:spcAft>
                <a:spcPts val="1600"/>
              </a:spcAft>
              <a:buNone/>
            </a:pPr>
            <a:endParaRPr lang="en-US" dirty="0">
              <a:solidFill>
                <a:srgbClr val="000000"/>
              </a:solidFill>
              <a:latin typeface="Times New Roman"/>
              <a:ea typeface="Times New Roman"/>
              <a:cs typeface="Times New Roman"/>
              <a:sym typeface="Times New Roman"/>
            </a:endParaRPr>
          </a:p>
          <a:p>
            <a:pPr marL="0" indent="0">
              <a:buNone/>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15</a:t>
            </a:fld>
            <a:endParaRPr lang="en-US"/>
          </a:p>
        </p:txBody>
      </p:sp>
    </p:spTree>
    <p:extLst>
      <p:ext uri="{BB962C8B-B14F-4D97-AF65-F5344CB8AC3E}">
        <p14:creationId xmlns:p14="http://schemas.microsoft.com/office/powerpoint/2010/main" val="65202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Narrative Draft Assignment </a:t>
            </a:r>
            <a:br>
              <a:rPr lang="en-US" dirty="0"/>
            </a:br>
            <a:r>
              <a:rPr lang="en-US" dirty="0"/>
              <a:t>for Teachers</a:t>
            </a:r>
          </a:p>
        </p:txBody>
      </p:sp>
      <p:sp>
        <p:nvSpPr>
          <p:cNvPr id="3" name="Content Placeholder 2"/>
          <p:cNvSpPr>
            <a:spLocks noGrp="1"/>
          </p:cNvSpPr>
          <p:nvPr>
            <p:ph idx="1"/>
          </p:nvPr>
        </p:nvSpPr>
        <p:spPr>
          <a:xfrm>
            <a:off x="457200" y="2137101"/>
            <a:ext cx="8229600" cy="4219249"/>
          </a:xfrm>
        </p:spPr>
        <p:txBody>
          <a:bodyPr>
            <a:normAutofit fontScale="62500" lnSpcReduction="20000"/>
          </a:bodyPr>
          <a:lstStyle/>
          <a:p>
            <a:pPr marL="0" lvl="0" indent="0">
              <a:spcBef>
                <a:spcPts val="0"/>
              </a:spcBef>
              <a:buNone/>
            </a:pPr>
            <a:endParaRPr lang="en-US" dirty="0">
              <a:solidFill>
                <a:srgbClr val="000000"/>
              </a:solidFill>
              <a:latin typeface="Times New Roman"/>
              <a:ea typeface="Times New Roman"/>
              <a:cs typeface="Times New Roman"/>
              <a:sym typeface="Times New Roman"/>
            </a:endParaRPr>
          </a:p>
          <a:p>
            <a:pPr marL="0" lvl="0" indent="0">
              <a:spcBef>
                <a:spcPts val="0"/>
              </a:spcBef>
              <a:buNone/>
            </a:pPr>
            <a:r>
              <a:rPr lang="en-US" dirty="0">
                <a:solidFill>
                  <a:srgbClr val="000000"/>
                </a:solidFill>
                <a:latin typeface="Times New Roman"/>
                <a:ea typeface="Times New Roman"/>
                <a:cs typeface="Times New Roman"/>
                <a:sym typeface="Times New Roman"/>
              </a:rPr>
              <a:t>· Focus on </a:t>
            </a:r>
            <a:r>
              <a:rPr lang="en-US" b="1" i="1" dirty="0">
                <a:solidFill>
                  <a:srgbClr val="000000"/>
                </a:solidFill>
                <a:latin typeface="Times New Roman"/>
                <a:ea typeface="Times New Roman"/>
                <a:cs typeface="Times New Roman"/>
                <a:sym typeface="Times New Roman"/>
              </a:rPr>
              <a:t>one or intersecting aspects of your socio-cultural experiences</a:t>
            </a:r>
            <a:r>
              <a:rPr lang="en-US" i="1"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(e.g. gender, race, sexuality, language background, socio-economic status, nationality, religion, etc.).</a:t>
            </a:r>
          </a:p>
          <a:p>
            <a:pPr marL="0" lvl="0" indent="0">
              <a:spcBef>
                <a:spcPts val="0"/>
              </a:spcBef>
              <a:buNone/>
            </a:pPr>
            <a:r>
              <a:rPr lang="en-US" dirty="0">
                <a:solidFill>
                  <a:srgbClr val="000000"/>
                </a:solidFill>
                <a:latin typeface="Times New Roman"/>
                <a:ea typeface="Times New Roman"/>
                <a:cs typeface="Times New Roman"/>
                <a:sym typeface="Times New Roman"/>
              </a:rPr>
              <a:t> </a:t>
            </a:r>
          </a:p>
          <a:p>
            <a:pPr marL="0" lvl="0" indent="0">
              <a:spcBef>
                <a:spcPts val="0"/>
              </a:spcBef>
              <a:buNone/>
            </a:pPr>
            <a:r>
              <a:rPr lang="en-US" dirty="0">
                <a:solidFill>
                  <a:srgbClr val="000000"/>
                </a:solidFill>
                <a:latin typeface="Times New Roman"/>
                <a:ea typeface="Times New Roman"/>
                <a:cs typeface="Times New Roman"/>
                <a:sym typeface="Times New Roman"/>
              </a:rPr>
              <a:t>· Situated in an </a:t>
            </a:r>
            <a:r>
              <a:rPr lang="en-US" b="1" i="1" dirty="0">
                <a:solidFill>
                  <a:srgbClr val="000000"/>
                </a:solidFill>
                <a:latin typeface="Times New Roman"/>
                <a:ea typeface="Times New Roman"/>
                <a:cs typeface="Times New Roman"/>
                <a:sym typeface="Times New Roman"/>
              </a:rPr>
              <a:t>education social context</a:t>
            </a:r>
            <a:r>
              <a:rPr lang="en-US" i="1"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You may write about being a student, teacher, or another position you held in or out of a school working with children or adolescents.</a:t>
            </a:r>
          </a:p>
          <a:p>
            <a:pPr marL="0" lvl="0" indent="0">
              <a:spcBef>
                <a:spcPts val="0"/>
              </a:spcBef>
              <a:buNone/>
            </a:pPr>
            <a:r>
              <a:rPr lang="en-US" dirty="0">
                <a:solidFill>
                  <a:srgbClr val="000000"/>
                </a:solidFill>
                <a:latin typeface="Times New Roman"/>
                <a:ea typeface="Times New Roman"/>
                <a:cs typeface="Times New Roman"/>
                <a:sym typeface="Times New Roman"/>
              </a:rPr>
              <a:t> </a:t>
            </a:r>
          </a:p>
          <a:p>
            <a:pPr marL="0" lvl="0" indent="0">
              <a:spcBef>
                <a:spcPts val="0"/>
              </a:spcBef>
              <a:buNone/>
            </a:pPr>
            <a:r>
              <a:rPr lang="en-US" dirty="0">
                <a:solidFill>
                  <a:srgbClr val="000000"/>
                </a:solidFill>
                <a:latin typeface="Times New Roman"/>
                <a:ea typeface="Times New Roman"/>
                <a:cs typeface="Times New Roman"/>
                <a:sym typeface="Times New Roman"/>
              </a:rPr>
              <a:t>· Include two parts (but the parts may intersect or interrupt each other as you see fit): a story in which you </a:t>
            </a:r>
            <a:r>
              <a:rPr lang="en-US" b="1" i="1" dirty="0">
                <a:solidFill>
                  <a:srgbClr val="000000"/>
                </a:solidFill>
                <a:latin typeface="Times New Roman"/>
                <a:ea typeface="Times New Roman"/>
                <a:cs typeface="Times New Roman"/>
                <a:sym typeface="Times New Roman"/>
              </a:rPr>
              <a:t>represent yourself in a particular social context</a:t>
            </a:r>
            <a:r>
              <a:rPr lang="en-US" i="1" dirty="0">
                <a:solidFill>
                  <a:srgbClr val="000000"/>
                </a:solidFill>
                <a:latin typeface="Times New Roman"/>
                <a:ea typeface="Times New Roman"/>
                <a:cs typeface="Times New Roman"/>
                <a:sym typeface="Times New Roman"/>
              </a:rPr>
              <a:t> and some </a:t>
            </a:r>
            <a:r>
              <a:rPr lang="en-US" b="1" i="1" dirty="0">
                <a:solidFill>
                  <a:srgbClr val="000000"/>
                </a:solidFill>
                <a:latin typeface="Times New Roman"/>
                <a:ea typeface="Times New Roman"/>
                <a:cs typeface="Times New Roman"/>
                <a:sym typeface="Times New Roman"/>
              </a:rPr>
              <a:t>reflection on the story you tell</a:t>
            </a:r>
          </a:p>
          <a:p>
            <a:pPr marL="0" lvl="0" indent="0">
              <a:spcBef>
                <a:spcPts val="0"/>
              </a:spcBef>
              <a:buNone/>
            </a:pPr>
            <a:endParaRPr lang="en-US" dirty="0">
              <a:solidFill>
                <a:srgbClr val="000000"/>
              </a:solidFill>
              <a:latin typeface="Times New Roman"/>
              <a:ea typeface="Times New Roman"/>
              <a:cs typeface="Times New Roman"/>
              <a:sym typeface="Times New Roman"/>
            </a:endParaRPr>
          </a:p>
          <a:p>
            <a:pPr marL="0" lvl="0" indent="0">
              <a:spcBef>
                <a:spcPts val="0"/>
              </a:spcBef>
              <a:buNone/>
            </a:pPr>
            <a:r>
              <a:rPr lang="en-US" dirty="0">
                <a:solidFill>
                  <a:srgbClr val="000000"/>
                </a:solidFill>
                <a:latin typeface="Times New Roman"/>
                <a:ea typeface="Times New Roman"/>
                <a:cs typeface="Times New Roman"/>
                <a:sym typeface="Times New Roman"/>
              </a:rPr>
              <a:t>· May include </a:t>
            </a:r>
            <a:r>
              <a:rPr lang="en-US" b="1" i="1" dirty="0">
                <a:solidFill>
                  <a:srgbClr val="000000"/>
                </a:solidFill>
                <a:latin typeface="Times New Roman"/>
                <a:ea typeface="Times New Roman"/>
                <a:cs typeface="Times New Roman"/>
                <a:sym typeface="Times New Roman"/>
              </a:rPr>
              <a:t>craft elements</a:t>
            </a:r>
            <a:r>
              <a:rPr lang="en-US" i="1" dirty="0">
                <a:solidFill>
                  <a:srgbClr val="000000"/>
                </a:solidFill>
                <a:latin typeface="Times New Roman"/>
                <a:ea typeface="Times New Roman"/>
                <a:cs typeface="Times New Roman"/>
                <a:sym typeface="Times New Roman"/>
              </a:rPr>
              <a:t> </a:t>
            </a:r>
            <a:r>
              <a:rPr lang="en-US" dirty="0">
                <a:solidFill>
                  <a:srgbClr val="000000"/>
                </a:solidFill>
                <a:latin typeface="Times New Roman"/>
                <a:ea typeface="Times New Roman"/>
                <a:cs typeface="Times New Roman"/>
                <a:sym typeface="Times New Roman"/>
              </a:rPr>
              <a:t>typically associated with narrative or memoir including but not limited to developed characters, dialogue, poetry, manipulations of time, thick description/imagery, figurative language, etc.</a:t>
            </a:r>
          </a:p>
          <a:p>
            <a:pPr marL="0" lvl="0" indent="0">
              <a:spcBef>
                <a:spcPts val="0"/>
              </a:spcBef>
              <a:buNone/>
            </a:pPr>
            <a:endParaRPr lang="en-US" dirty="0">
              <a:solidFill>
                <a:srgbClr val="000000"/>
              </a:solidFill>
              <a:latin typeface="Times New Roman"/>
              <a:ea typeface="Times New Roman"/>
              <a:cs typeface="Times New Roman"/>
              <a:sym typeface="Times New Roman"/>
            </a:endParaRPr>
          </a:p>
          <a:p>
            <a:pPr marL="0" indent="0">
              <a:buNone/>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16</a:t>
            </a:fld>
            <a:endParaRPr lang="en-US"/>
          </a:p>
        </p:txBody>
      </p:sp>
    </p:spTree>
    <p:extLst>
      <p:ext uri="{BB962C8B-B14F-4D97-AF65-F5344CB8AC3E}">
        <p14:creationId xmlns:p14="http://schemas.microsoft.com/office/powerpoint/2010/main" val="27556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quarter" idx="3"/>
          </p:nvPr>
        </p:nvSpPr>
        <p:spPr/>
        <p:txBody>
          <a:bodyPr>
            <a:normAutofit lnSpcReduction="10000"/>
          </a:bodyPr>
          <a:lstStyle/>
          <a:p>
            <a:r>
              <a:rPr lang="en-US" dirty="0"/>
              <a:t>AE Data Collection &amp; Analysis</a:t>
            </a:r>
          </a:p>
        </p:txBody>
      </p:sp>
      <p:sp>
        <p:nvSpPr>
          <p:cNvPr id="8" name="Content Placeholder 7"/>
          <p:cNvSpPr>
            <a:spLocks noGrp="1"/>
          </p:cNvSpPr>
          <p:nvPr>
            <p:ph sz="quarter" idx="4"/>
          </p:nvPr>
        </p:nvSpPr>
        <p:spPr>
          <a:xfrm>
            <a:off x="4645025" y="2207167"/>
            <a:ext cx="4225846" cy="4366056"/>
          </a:xfrm>
        </p:spPr>
        <p:txBody>
          <a:bodyPr>
            <a:noAutofit/>
          </a:bodyPr>
          <a:lstStyle/>
          <a:p>
            <a:pPr marL="457200" indent="-355600">
              <a:lnSpc>
                <a:spcPct val="150000"/>
              </a:lnSpc>
              <a:spcBef>
                <a:spcPts val="0"/>
              </a:spcBef>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Internal data sources</a:t>
            </a:r>
          </a:p>
          <a:p>
            <a:pPr marL="457200" lvl="0" indent="-355600">
              <a:lnSpc>
                <a:spcPct val="150000"/>
              </a:lnSpc>
              <a:spcBef>
                <a:spcPts val="0"/>
              </a:spcBef>
              <a:buClr>
                <a:srgbClr val="000000"/>
              </a:buClr>
              <a:buSzPts val="2000"/>
              <a:buFont typeface="Times New Roman"/>
              <a:buChar char="●"/>
            </a:pPr>
            <a:r>
              <a:rPr lang="en-US" sz="2000" dirty="0">
                <a:solidFill>
                  <a:srgbClr val="000000"/>
                </a:solidFill>
                <a:latin typeface="Times New Roman"/>
                <a:ea typeface="Times New Roman"/>
                <a:cs typeface="Times New Roman"/>
                <a:sym typeface="Times New Roman"/>
              </a:rPr>
              <a:t>External data sources</a:t>
            </a:r>
          </a:p>
          <a:p>
            <a:pPr marL="457200" lvl="0" indent="-355600">
              <a:lnSpc>
                <a:spcPct val="150000"/>
              </a:lnSpc>
              <a:spcBef>
                <a:spcPts val="0"/>
              </a:spcBef>
              <a:buClr>
                <a:srgbClr val="000000"/>
              </a:buClr>
              <a:buSzPts val="2000"/>
              <a:buFont typeface="Roboto"/>
              <a:buChar char="●"/>
            </a:pPr>
            <a:r>
              <a:rPr lang="en-US" sz="2000" b="1" dirty="0">
                <a:solidFill>
                  <a:srgbClr val="000000"/>
                </a:solidFill>
                <a:latin typeface="Times New Roman"/>
                <a:ea typeface="Times New Roman"/>
                <a:cs typeface="Times New Roman"/>
                <a:sym typeface="Times New Roman"/>
              </a:rPr>
              <a:t>Share. Problematize. Revise.</a:t>
            </a:r>
            <a:r>
              <a:rPr lang="en-US" sz="2000" dirty="0">
                <a:solidFill>
                  <a:srgbClr val="000000"/>
                </a:solidFill>
                <a:latin typeface="Times New Roman"/>
                <a:ea typeface="Times New Roman"/>
                <a:cs typeface="Times New Roman"/>
                <a:sym typeface="Times New Roman"/>
              </a:rPr>
              <a:t> Repeat. </a:t>
            </a:r>
          </a:p>
          <a:p>
            <a:pPr marL="457200" lvl="0" indent="-355600">
              <a:lnSpc>
                <a:spcPct val="150000"/>
              </a:lnSpc>
              <a:spcBef>
                <a:spcPts val="0"/>
              </a:spcBef>
              <a:buClr>
                <a:srgbClr val="000000"/>
              </a:buClr>
              <a:buSzPts val="2000"/>
              <a:buFont typeface="Roboto"/>
              <a:buChar char="●"/>
            </a:pPr>
            <a:r>
              <a:rPr lang="en-US" sz="2000" b="1" dirty="0">
                <a:solidFill>
                  <a:srgbClr val="000000"/>
                </a:solidFill>
                <a:latin typeface="Times New Roman"/>
                <a:ea typeface="Times New Roman"/>
                <a:cs typeface="Times New Roman"/>
                <a:sym typeface="Times New Roman"/>
              </a:rPr>
              <a:t>Work in Community</a:t>
            </a:r>
            <a:r>
              <a:rPr lang="en-US" sz="2000" dirty="0">
                <a:solidFill>
                  <a:srgbClr val="000000"/>
                </a:solidFill>
                <a:latin typeface="Times New Roman"/>
                <a:ea typeface="Times New Roman"/>
                <a:cs typeface="Times New Roman"/>
                <a:sym typeface="Times New Roman"/>
              </a:rPr>
              <a:t>: collective reflection, recognition of new understanding, framing, and talk about race, gender, economics, and </a:t>
            </a:r>
            <a:r>
              <a:rPr lang="en-US" sz="2000" dirty="0" err="1">
                <a:solidFill>
                  <a:srgbClr val="000000"/>
                </a:solidFill>
                <a:latin typeface="Times New Roman"/>
                <a:ea typeface="Times New Roman"/>
                <a:cs typeface="Times New Roman"/>
                <a:sym typeface="Times New Roman"/>
              </a:rPr>
              <a:t>intersectionalities</a:t>
            </a:r>
            <a:endParaRPr lang="en-US" sz="2000" dirty="0">
              <a:solidFill>
                <a:srgbClr val="000000"/>
              </a:solidFill>
              <a:latin typeface="Times New Roman"/>
              <a:ea typeface="Times New Roman"/>
              <a:cs typeface="Times New Roman"/>
              <a:sym typeface="Times New Roman"/>
            </a:endParaRPr>
          </a:p>
          <a:p>
            <a:pPr marL="457200" lvl="0" indent="0">
              <a:lnSpc>
                <a:spcPct val="150000"/>
              </a:lnSpc>
              <a:spcBef>
                <a:spcPts val="1600"/>
              </a:spcBef>
              <a:buNone/>
            </a:pPr>
            <a:endParaRPr lang="en-US" sz="2000" dirty="0">
              <a:solidFill>
                <a:srgbClr val="000000"/>
              </a:solidFill>
              <a:latin typeface="Times New Roman"/>
              <a:ea typeface="Times New Roman"/>
              <a:cs typeface="Times New Roman"/>
              <a:sym typeface="Times New Roman"/>
            </a:endParaRPr>
          </a:p>
          <a:p>
            <a:pPr marL="457200" lvl="0" indent="0">
              <a:lnSpc>
                <a:spcPct val="150000"/>
              </a:lnSpc>
              <a:spcBef>
                <a:spcPts val="1600"/>
              </a:spcBef>
              <a:buNone/>
            </a:pPr>
            <a:endParaRPr lang="en-US" sz="2000" dirty="0">
              <a:solidFill>
                <a:srgbClr val="000000"/>
              </a:solidFill>
              <a:latin typeface="Times New Roman"/>
              <a:ea typeface="Times New Roman"/>
              <a:cs typeface="Times New Roman"/>
              <a:sym typeface="Times New Roman"/>
            </a:endParaRPr>
          </a:p>
          <a:p>
            <a:pPr marL="457200" lvl="0" indent="0">
              <a:lnSpc>
                <a:spcPct val="150000"/>
              </a:lnSpc>
              <a:spcBef>
                <a:spcPts val="1600"/>
              </a:spcBef>
              <a:spcAft>
                <a:spcPts val="1600"/>
              </a:spcAft>
              <a:buNone/>
            </a:pPr>
            <a:endParaRPr lang="en-US" sz="2000" dirty="0">
              <a:solidFill>
                <a:srgbClr val="000000"/>
              </a:solidFill>
              <a:latin typeface="Times New Roman"/>
              <a:ea typeface="Times New Roman"/>
              <a:cs typeface="Times New Roman"/>
              <a:sym typeface="Times New Roman"/>
            </a:endParaRPr>
          </a:p>
          <a:p>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17</a:t>
            </a:fld>
            <a:endParaRPr lang="en-US"/>
          </a:p>
        </p:txBody>
      </p:sp>
      <p:pic>
        <p:nvPicPr>
          <p:cNvPr id="9" name="Google Shape;189;p37"/>
          <p:cNvPicPr preferRelativeResize="0">
            <a:picLocks noGrp="1"/>
          </p:cNvPicPr>
          <p:nvPr>
            <p:ph sz="half" idx="2"/>
          </p:nvPr>
        </p:nvPicPr>
        <p:blipFill rotWithShape="1">
          <a:blip r:embed="rId2">
            <a:alphaModFix/>
          </a:blip>
          <a:srcRect t="17241" b="-1439"/>
          <a:stretch/>
        </p:blipFill>
        <p:spPr>
          <a:xfrm>
            <a:off x="457200" y="1243719"/>
            <a:ext cx="4040188" cy="4589857"/>
          </a:xfrm>
          <a:prstGeom prst="rect">
            <a:avLst/>
          </a:prstGeom>
          <a:noFill/>
          <a:ln>
            <a:noFill/>
          </a:ln>
        </p:spPr>
      </p:pic>
    </p:spTree>
    <p:extLst>
      <p:ext uri="{BB962C8B-B14F-4D97-AF65-F5344CB8AC3E}">
        <p14:creationId xmlns:p14="http://schemas.microsoft.com/office/powerpoint/2010/main" val="341377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Internal Data Sources</a:t>
            </a:r>
          </a:p>
        </p:txBody>
      </p:sp>
      <p:sp>
        <p:nvSpPr>
          <p:cNvPr id="8" name="Content Placeholder 7"/>
          <p:cNvSpPr>
            <a:spLocks noGrp="1"/>
          </p:cNvSpPr>
          <p:nvPr>
            <p:ph idx="1"/>
          </p:nvPr>
        </p:nvSpPr>
        <p:spPr/>
        <p:txBody>
          <a:bodyPr>
            <a:normAutofit fontScale="77500" lnSpcReduction="20000"/>
          </a:bodyPr>
          <a:lstStyle/>
          <a:p>
            <a:pPr marL="0" lvl="0" indent="0">
              <a:lnSpc>
                <a:spcPct val="115000"/>
              </a:lnSpc>
              <a:spcBef>
                <a:spcPts val="0"/>
              </a:spcBef>
              <a:buNone/>
            </a:pPr>
            <a:r>
              <a:rPr lang="en" sz="3600" b="1" dirty="0">
                <a:solidFill>
                  <a:srgbClr val="000000"/>
                </a:solidFill>
                <a:latin typeface="Times New Roman"/>
                <a:ea typeface="Times New Roman"/>
                <a:cs typeface="Times New Roman"/>
                <a:sym typeface="Times New Roman"/>
              </a:rPr>
              <a:t>Critical Auto-Interviewing</a:t>
            </a:r>
          </a:p>
          <a:p>
            <a:pPr marL="0" lvl="0" indent="0">
              <a:lnSpc>
                <a:spcPct val="115000"/>
              </a:lnSpc>
              <a:spcBef>
                <a:spcPts val="1600"/>
              </a:spcBef>
              <a:buNone/>
            </a:pPr>
            <a:r>
              <a:rPr lang="en" dirty="0">
                <a:solidFill>
                  <a:srgbClr val="000000"/>
                </a:solidFill>
                <a:latin typeface="Times New Roman"/>
                <a:ea typeface="Times New Roman"/>
                <a:cs typeface="Times New Roman"/>
                <a:sym typeface="Times New Roman"/>
              </a:rPr>
              <a:t>(a) </a:t>
            </a:r>
            <a:r>
              <a:rPr lang="en" b="1" dirty="0">
                <a:solidFill>
                  <a:srgbClr val="000000"/>
                </a:solidFill>
                <a:latin typeface="Times New Roman"/>
                <a:ea typeface="Times New Roman"/>
                <a:cs typeface="Times New Roman"/>
                <a:sym typeface="Times New Roman"/>
              </a:rPr>
              <a:t>memory recollection: </a:t>
            </a:r>
            <a:r>
              <a:rPr lang="en" dirty="0">
                <a:solidFill>
                  <a:srgbClr val="000000"/>
                </a:solidFill>
                <a:latin typeface="Times New Roman"/>
                <a:ea typeface="Times New Roman"/>
                <a:cs typeface="Times New Roman"/>
                <a:sym typeface="Times New Roman"/>
              </a:rPr>
              <a:t>visual flashes of faces, objects, places, interactions, photographs</a:t>
            </a:r>
          </a:p>
          <a:p>
            <a:pPr marL="0" lvl="0" indent="0">
              <a:lnSpc>
                <a:spcPct val="115000"/>
              </a:lnSpc>
              <a:spcBef>
                <a:spcPts val="1600"/>
              </a:spcBef>
              <a:buNone/>
            </a:pPr>
            <a:r>
              <a:rPr lang="en" dirty="0">
                <a:solidFill>
                  <a:srgbClr val="000000"/>
                </a:solidFill>
                <a:latin typeface="Times New Roman"/>
                <a:ea typeface="Times New Roman"/>
                <a:cs typeface="Times New Roman"/>
                <a:sym typeface="Times New Roman"/>
              </a:rPr>
              <a:t>(b) </a:t>
            </a:r>
            <a:r>
              <a:rPr lang="en" b="1" dirty="0">
                <a:solidFill>
                  <a:srgbClr val="000000"/>
                </a:solidFill>
                <a:latin typeface="Times New Roman"/>
                <a:ea typeface="Times New Roman"/>
                <a:cs typeface="Times New Roman"/>
                <a:sym typeface="Times New Roman"/>
              </a:rPr>
              <a:t>transcription</a:t>
            </a:r>
            <a:r>
              <a:rPr lang="en" dirty="0">
                <a:solidFill>
                  <a:srgbClr val="000000"/>
                </a:solidFill>
                <a:latin typeface="Times New Roman"/>
                <a:ea typeface="Times New Roman"/>
                <a:cs typeface="Times New Roman"/>
                <a:sym typeface="Times New Roman"/>
              </a:rPr>
              <a:t> of those memories into words: thick sensory and emotional descriptions, associations</a:t>
            </a:r>
          </a:p>
          <a:p>
            <a:pPr marL="0" lvl="0" indent="0">
              <a:lnSpc>
                <a:spcPct val="115000"/>
              </a:lnSpc>
              <a:spcBef>
                <a:spcPts val="1600"/>
              </a:spcBef>
              <a:buNone/>
            </a:pPr>
            <a:r>
              <a:rPr lang="en" dirty="0">
                <a:solidFill>
                  <a:srgbClr val="000000"/>
                </a:solidFill>
                <a:latin typeface="Times New Roman"/>
                <a:ea typeface="Times New Roman"/>
                <a:cs typeface="Times New Roman"/>
                <a:sym typeface="Times New Roman"/>
              </a:rPr>
              <a:t>“In critical auto-interviewing, autoethnographers can use their reconstructed life histories to explore and facilitate insight into their evolving worldviews” </a:t>
            </a:r>
            <a:r>
              <a:rPr lang="en" sz="1800" dirty="0">
                <a:solidFill>
                  <a:srgbClr val="000000"/>
                </a:solidFill>
                <a:latin typeface="Times New Roman"/>
                <a:ea typeface="Times New Roman"/>
                <a:cs typeface="Times New Roman"/>
                <a:sym typeface="Times New Roman"/>
              </a:rPr>
              <a:t>(Hughes &amp; Pennington, 2017, p. 65).</a:t>
            </a:r>
          </a:p>
          <a:p>
            <a:pPr marL="0" lvl="0" indent="0">
              <a:lnSpc>
                <a:spcPct val="115000"/>
              </a:lnSpc>
              <a:spcBef>
                <a:spcPts val="1600"/>
              </a:spcBef>
              <a:buNone/>
            </a:pPr>
            <a:endParaRPr lang="en" dirty="0">
              <a:solidFill>
                <a:srgbClr val="000000"/>
              </a:solidFill>
              <a:latin typeface="Times New Roman"/>
              <a:ea typeface="Times New Roman"/>
              <a:cs typeface="Times New Roman"/>
              <a:sym typeface="Times New Roman"/>
            </a:endParaRPr>
          </a:p>
          <a:p>
            <a:pPr marL="0" lvl="0" indent="0">
              <a:lnSpc>
                <a:spcPct val="115000"/>
              </a:lnSpc>
              <a:spcBef>
                <a:spcPts val="1600"/>
              </a:spcBef>
              <a:buNone/>
            </a:pPr>
            <a:endParaRPr lang="en" dirty="0">
              <a:solidFill>
                <a:srgbClr val="000000"/>
              </a:solidFill>
              <a:latin typeface="Times New Roman"/>
              <a:ea typeface="Times New Roman"/>
              <a:cs typeface="Times New Roman"/>
              <a:sym typeface="Times New Roman"/>
            </a:endParaRPr>
          </a:p>
          <a:p>
            <a:pPr marL="0" lvl="0" indent="0">
              <a:lnSpc>
                <a:spcPct val="115000"/>
              </a:lnSpc>
              <a:spcBef>
                <a:spcPts val="1600"/>
              </a:spcBef>
              <a:buNone/>
            </a:pPr>
            <a:endParaRPr lang="en" sz="2400" dirty="0">
              <a:solidFill>
                <a:srgbClr val="000000"/>
              </a:solidFill>
              <a:latin typeface="Times New Roman"/>
              <a:ea typeface="Times New Roman"/>
              <a:cs typeface="Times New Roman"/>
              <a:sym typeface="Times New Roman"/>
            </a:endParaRPr>
          </a:p>
          <a:p>
            <a:pPr marL="0" lvl="0" indent="0">
              <a:lnSpc>
                <a:spcPct val="115000"/>
              </a:lnSpc>
              <a:spcBef>
                <a:spcPts val="1600"/>
              </a:spcBef>
              <a:spcAft>
                <a:spcPts val="1600"/>
              </a:spcAft>
              <a:buNone/>
            </a:pPr>
            <a:endParaRPr lang="en" sz="2400" dirty="0">
              <a:solidFill>
                <a:srgbClr val="000000"/>
              </a:solidFill>
              <a:latin typeface="Times New Roman"/>
              <a:ea typeface="Times New Roman"/>
              <a:cs typeface="Times New Roman"/>
              <a:sym typeface="Times New Roman"/>
            </a:endParaRPr>
          </a:p>
          <a:p>
            <a:pPr marL="0" indent="0">
              <a:buNone/>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2DA34B5-7C80-464F-9A62-3711C8F85D9D}" type="slidenum">
              <a:rPr lang="en-US" smtClean="0"/>
              <a:t>18</a:t>
            </a:fld>
            <a:endParaRPr lang="en-US"/>
          </a:p>
        </p:txBody>
      </p:sp>
    </p:spTree>
    <p:extLst>
      <p:ext uri="{BB962C8B-B14F-4D97-AF65-F5344CB8AC3E}">
        <p14:creationId xmlns:p14="http://schemas.microsoft.com/office/powerpoint/2010/main" val="351409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646"/>
            <a:ext cx="8229600" cy="802979"/>
          </a:xfrm>
        </p:spPr>
        <p:txBody>
          <a:bodyPr>
            <a:normAutofit fontScale="90000"/>
          </a:bodyPr>
          <a:lstStyle/>
          <a:p>
            <a:r>
              <a:rPr lang="en-US" dirty="0"/>
              <a:t>Internal Data—Transcribed &amp; Storied Auto-Interview</a:t>
            </a:r>
          </a:p>
        </p:txBody>
      </p:sp>
      <p:sp>
        <p:nvSpPr>
          <p:cNvPr id="3" name="Content Placeholder 2"/>
          <p:cNvSpPr>
            <a:spLocks noGrp="1"/>
          </p:cNvSpPr>
          <p:nvPr>
            <p:ph idx="1"/>
          </p:nvPr>
        </p:nvSpPr>
        <p:spPr>
          <a:xfrm>
            <a:off x="256234" y="2518467"/>
            <a:ext cx="8631531" cy="3837883"/>
          </a:xfrm>
        </p:spPr>
        <p:txBody>
          <a:bodyPr>
            <a:noAutofit/>
          </a:bodyPr>
          <a:lstStyle/>
          <a:p>
            <a:pPr marL="0" lvl="0" indent="457200">
              <a:spcBef>
                <a:spcPts val="0"/>
              </a:spcBef>
              <a:buNone/>
            </a:pPr>
            <a:r>
              <a:rPr lang="en" sz="2000" dirty="0">
                <a:solidFill>
                  <a:srgbClr val="000000"/>
                </a:solidFill>
                <a:latin typeface="Times New Roman"/>
                <a:ea typeface="Times New Roman"/>
                <a:cs typeface="Times New Roman"/>
                <a:sym typeface="Times New Roman"/>
              </a:rPr>
              <a:t>“The white police officer came to the window and said, “have you been smoking weed? Don’t answer, I can smell it.” My mind raced the roach in my car’s ashtray. “I’ll tell you what,” the officer continued. “If there only a small amount, I’ll let you off with a warning.”</a:t>
            </a:r>
          </a:p>
          <a:p>
            <a:pPr marL="0" lvl="0" indent="457200">
              <a:spcBef>
                <a:spcPts val="0"/>
              </a:spcBef>
              <a:buNone/>
            </a:pPr>
            <a:r>
              <a:rPr lang="en" sz="2000" dirty="0">
                <a:solidFill>
                  <a:srgbClr val="000000"/>
                </a:solidFill>
                <a:latin typeface="Times New Roman"/>
                <a:ea typeface="Times New Roman"/>
                <a:cs typeface="Times New Roman"/>
                <a:sym typeface="Times New Roman"/>
              </a:rPr>
              <a:t>“There’s a roach in the ashtray,” I said. And then I handed the officer the ashtray from my car.</a:t>
            </a:r>
          </a:p>
          <a:p>
            <a:pPr marL="0" lvl="0" indent="457200">
              <a:spcBef>
                <a:spcPts val="0"/>
              </a:spcBef>
              <a:buNone/>
            </a:pPr>
            <a:r>
              <a:rPr lang="en" sz="2000" dirty="0">
                <a:solidFill>
                  <a:srgbClr val="000000"/>
                </a:solidFill>
                <a:latin typeface="Times New Roman"/>
                <a:ea typeface="Times New Roman"/>
                <a:cs typeface="Times New Roman"/>
                <a:sym typeface="Times New Roman"/>
              </a:rPr>
              <a:t>“If this is all there is, I’ll let you go.”</a:t>
            </a:r>
          </a:p>
          <a:p>
            <a:pPr marL="0" lvl="0" indent="457200">
              <a:spcBef>
                <a:spcPts val="0"/>
              </a:spcBef>
              <a:buNone/>
            </a:pPr>
            <a:r>
              <a:rPr lang="en" sz="2000" dirty="0">
                <a:solidFill>
                  <a:srgbClr val="000000"/>
                </a:solidFill>
                <a:latin typeface="Times New Roman"/>
                <a:ea typeface="Times New Roman"/>
                <a:cs typeface="Times New Roman"/>
                <a:sym typeface="Times New Roman"/>
              </a:rPr>
              <a:t>My friend’s and I, all white, were lined up against the wall of subdivision. One officer had us empty our pockets, while the first officer searched the car. There was nothing to be found. Luckily there was nothing to be found. However the point of the story is not about luck. The point of this story is that I handed evidence of a crime to a police officer and I was let off with a warning.”</a:t>
            </a:r>
          </a:p>
        </p:txBody>
      </p:sp>
      <p:sp>
        <p:nvSpPr>
          <p:cNvPr id="4" name="Slide Number Placeholder 3"/>
          <p:cNvSpPr>
            <a:spLocks noGrp="1"/>
          </p:cNvSpPr>
          <p:nvPr>
            <p:ph type="sldNum" sz="quarter" idx="12"/>
          </p:nvPr>
        </p:nvSpPr>
        <p:spPr/>
        <p:txBody>
          <a:bodyPr/>
          <a:lstStyle/>
          <a:p>
            <a:fld id="{82DA34B5-7C80-464F-9A62-3711C8F85D9D}" type="slidenum">
              <a:rPr lang="en-US" smtClean="0"/>
              <a:t>19</a:t>
            </a:fld>
            <a:endParaRPr lang="en-US"/>
          </a:p>
        </p:txBody>
      </p:sp>
    </p:spTree>
    <p:extLst>
      <p:ext uri="{BB962C8B-B14F-4D97-AF65-F5344CB8AC3E}">
        <p14:creationId xmlns:p14="http://schemas.microsoft.com/office/powerpoint/2010/main" val="122670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 and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2880484"/>
              </p:ext>
            </p:extLst>
          </p:nvPr>
        </p:nvGraphicFramePr>
        <p:xfrm>
          <a:off x="0" y="2310565"/>
          <a:ext cx="9071982" cy="4547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82DA34B5-7C80-464F-9A62-3711C8F85D9D}" type="slidenum">
              <a:rPr lang="en-US" smtClean="0"/>
              <a:t>2</a:t>
            </a:fld>
            <a:endParaRPr lang="en-US"/>
          </a:p>
        </p:txBody>
      </p:sp>
    </p:spTree>
    <p:extLst>
      <p:ext uri="{BB962C8B-B14F-4D97-AF65-F5344CB8AC3E}">
        <p14:creationId xmlns:p14="http://schemas.microsoft.com/office/powerpoint/2010/main" val="190451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Data Sources</a:t>
            </a:r>
          </a:p>
        </p:txBody>
      </p:sp>
      <p:sp>
        <p:nvSpPr>
          <p:cNvPr id="3" name="Content Placeholder 2"/>
          <p:cNvSpPr>
            <a:spLocks noGrp="1"/>
          </p:cNvSpPr>
          <p:nvPr>
            <p:ph idx="1"/>
          </p:nvPr>
        </p:nvSpPr>
        <p:spPr/>
        <p:txBody>
          <a:bodyPr>
            <a:normAutofit fontScale="92500"/>
          </a:bodyPr>
          <a:lstStyle/>
          <a:p>
            <a:pPr marL="457200" lvl="0" indent="-381000">
              <a:lnSpc>
                <a:spcPct val="150000"/>
              </a:lnSpc>
              <a:spcBef>
                <a:spcPts val="0"/>
              </a:spcBef>
              <a:buSzPts val="2400"/>
              <a:buFont typeface="Roboto"/>
              <a:buChar char="●"/>
            </a:pPr>
            <a:r>
              <a:rPr lang="en-US" b="1" dirty="0">
                <a:solidFill>
                  <a:srgbClr val="000000"/>
                </a:solidFill>
                <a:latin typeface="Times New Roman"/>
                <a:ea typeface="Times New Roman"/>
                <a:cs typeface="Times New Roman"/>
                <a:sym typeface="Times New Roman"/>
              </a:rPr>
              <a:t>Observation: </a:t>
            </a:r>
            <a:r>
              <a:rPr lang="en-US" dirty="0">
                <a:solidFill>
                  <a:srgbClr val="000000"/>
                </a:solidFill>
                <a:latin typeface="Times New Roman"/>
                <a:ea typeface="Times New Roman"/>
                <a:cs typeface="Times New Roman"/>
                <a:sym typeface="Times New Roman"/>
              </a:rPr>
              <a:t>self and others in cultural contexts</a:t>
            </a:r>
          </a:p>
          <a:p>
            <a:pPr marL="457200" lvl="0" indent="-381000">
              <a:lnSpc>
                <a:spcPct val="150000"/>
              </a:lnSpc>
              <a:spcBef>
                <a:spcPts val="0"/>
              </a:spcBef>
              <a:buSzPts val="2400"/>
              <a:buFont typeface="Roboto"/>
              <a:buChar char="●"/>
            </a:pPr>
            <a:r>
              <a:rPr lang="en-US" b="1" dirty="0">
                <a:solidFill>
                  <a:srgbClr val="000000"/>
                </a:solidFill>
                <a:latin typeface="Times New Roman"/>
                <a:ea typeface="Times New Roman"/>
                <a:cs typeface="Times New Roman"/>
                <a:sym typeface="Times New Roman"/>
              </a:rPr>
              <a:t>Interviews: </a:t>
            </a:r>
            <a:r>
              <a:rPr lang="en-US" dirty="0">
                <a:solidFill>
                  <a:srgbClr val="000000"/>
                </a:solidFill>
                <a:latin typeface="Times New Roman"/>
                <a:ea typeface="Times New Roman"/>
                <a:cs typeface="Times New Roman"/>
                <a:sym typeface="Times New Roman"/>
              </a:rPr>
              <a:t>family, colleagues</a:t>
            </a:r>
          </a:p>
          <a:p>
            <a:pPr marL="457200" lvl="0" indent="-381000">
              <a:lnSpc>
                <a:spcPct val="150000"/>
              </a:lnSpc>
              <a:spcBef>
                <a:spcPts val="0"/>
              </a:spcBef>
              <a:buSzPts val="2400"/>
              <a:buFont typeface="Roboto"/>
              <a:buChar char="●"/>
            </a:pPr>
            <a:r>
              <a:rPr lang="en-US" b="1" dirty="0">
                <a:solidFill>
                  <a:srgbClr val="000000"/>
                </a:solidFill>
                <a:latin typeface="Times New Roman"/>
                <a:ea typeface="Times New Roman"/>
                <a:cs typeface="Times New Roman"/>
                <a:sym typeface="Times New Roman"/>
              </a:rPr>
              <a:t>Artifacts: </a:t>
            </a:r>
            <a:r>
              <a:rPr lang="en-US" dirty="0">
                <a:solidFill>
                  <a:srgbClr val="000000"/>
                </a:solidFill>
                <a:latin typeface="Times New Roman"/>
                <a:ea typeface="Times New Roman"/>
                <a:cs typeface="Times New Roman"/>
                <a:sym typeface="Times New Roman"/>
              </a:rPr>
              <a:t>documents, photos, objects</a:t>
            </a:r>
          </a:p>
          <a:p>
            <a:pPr marL="457200" lvl="0" indent="-381000">
              <a:lnSpc>
                <a:spcPct val="150000"/>
              </a:lnSpc>
              <a:spcBef>
                <a:spcPts val="0"/>
              </a:spcBef>
              <a:buSzPts val="2400"/>
              <a:buFont typeface="Times New Roman"/>
              <a:buChar char="●"/>
            </a:pPr>
            <a:r>
              <a:rPr lang="en-US" b="1" dirty="0">
                <a:solidFill>
                  <a:srgbClr val="000000"/>
                </a:solidFill>
                <a:latin typeface="Times New Roman"/>
                <a:ea typeface="Times New Roman"/>
                <a:cs typeface="Times New Roman"/>
                <a:sym typeface="Times New Roman"/>
              </a:rPr>
              <a:t>Published empirical research</a:t>
            </a:r>
          </a:p>
          <a:p>
            <a:pPr marL="457200" lvl="0" indent="-381000">
              <a:lnSpc>
                <a:spcPct val="150000"/>
              </a:lnSpc>
              <a:spcBef>
                <a:spcPts val="0"/>
              </a:spcBef>
              <a:buSzPts val="2400"/>
              <a:buFont typeface="Times New Roman"/>
              <a:buChar char="●"/>
            </a:pPr>
            <a:r>
              <a:rPr lang="en-US" b="1" dirty="0">
                <a:solidFill>
                  <a:srgbClr val="000000"/>
                </a:solidFill>
                <a:latin typeface="Times New Roman"/>
                <a:ea typeface="Times New Roman"/>
                <a:cs typeface="Times New Roman"/>
                <a:sym typeface="Times New Roman"/>
              </a:rPr>
              <a:t>Critical social theory</a:t>
            </a:r>
          </a:p>
          <a:p>
            <a:pPr marL="0" lvl="0" indent="0">
              <a:lnSpc>
                <a:spcPct val="150000"/>
              </a:lnSpc>
              <a:spcBef>
                <a:spcPts val="1600"/>
              </a:spcBef>
              <a:buNone/>
            </a:pPr>
            <a:endParaRPr lang="en-US" dirty="0">
              <a:solidFill>
                <a:srgbClr val="000000"/>
              </a:solidFill>
              <a:latin typeface="Times New Roman"/>
              <a:ea typeface="Times New Roman"/>
              <a:cs typeface="Times New Roman"/>
              <a:sym typeface="Times New Roman"/>
            </a:endParaRPr>
          </a:p>
          <a:p>
            <a:pPr marL="0" indent="0">
              <a:buNone/>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20</a:t>
            </a:fld>
            <a:endParaRPr lang="en-US"/>
          </a:p>
        </p:txBody>
      </p:sp>
    </p:spTree>
    <p:extLst>
      <p:ext uri="{BB962C8B-B14F-4D97-AF65-F5344CB8AC3E}">
        <p14:creationId xmlns:p14="http://schemas.microsoft.com/office/powerpoint/2010/main" val="13217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 Interview with Mom</a:t>
            </a:r>
          </a:p>
        </p:txBody>
      </p:sp>
      <p:sp>
        <p:nvSpPr>
          <p:cNvPr id="3" name="Content Placeholder 2"/>
          <p:cNvSpPr>
            <a:spLocks noGrp="1"/>
          </p:cNvSpPr>
          <p:nvPr>
            <p:ph idx="1"/>
          </p:nvPr>
        </p:nvSpPr>
        <p:spPr>
          <a:xfrm>
            <a:off x="457200" y="2347307"/>
            <a:ext cx="8229600" cy="4374168"/>
          </a:xfrm>
        </p:spPr>
        <p:txBody>
          <a:bodyPr>
            <a:normAutofit/>
          </a:bodyPr>
          <a:lstStyle/>
          <a:p>
            <a:pPr marL="0" lvl="0" indent="0">
              <a:buNone/>
            </a:pPr>
            <a:r>
              <a:rPr lang="en" sz="2200" dirty="0">
                <a:solidFill>
                  <a:srgbClr val="000000"/>
                </a:solidFill>
                <a:latin typeface="Times New Roman"/>
                <a:ea typeface="Times New Roman"/>
                <a:cs typeface="Times New Roman"/>
                <a:sym typeface="Times New Roman"/>
              </a:rPr>
              <a:t>“In the 70’s, things were just different.  Life in a little town seemed to work seamlessly between the blacks and the whites.  When we would go shopping, I will never forget how the black kids would be so fascinated by you--your blonde hair and your blue eyes.  They couldn’t help but touch your hair.  It was harmless, and you didn’t mind.  You never met a stranger.  There were no issues, except when it came to the schools.  The education just wasn’t good.  We had talked to some friends of ours who sent their kids to elementary schools there.  They complained about their kids talking ‘black.’  And their language was different then.  It was much more difficult to understand them.  Their way of speaking today has definitely improved” (excerpted from Michelle’s interview with her mother)</a:t>
            </a:r>
          </a:p>
          <a:p>
            <a:endParaRPr lang="en-US" sz="2200"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21</a:t>
            </a:fld>
            <a:endParaRPr lang="en-US"/>
          </a:p>
        </p:txBody>
      </p:sp>
    </p:spTree>
    <p:extLst>
      <p:ext uri="{BB962C8B-B14F-4D97-AF65-F5344CB8AC3E}">
        <p14:creationId xmlns:p14="http://schemas.microsoft.com/office/powerpoint/2010/main" val="305616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p:txBody>
          <a:bodyPr>
            <a:normAutofit fontScale="85000" lnSpcReduction="10000"/>
          </a:bodyPr>
          <a:lstStyle/>
          <a:p>
            <a:pPr marL="457200" lvl="0" indent="-381000">
              <a:lnSpc>
                <a:spcPct val="150000"/>
              </a:lnSpc>
              <a:spcBef>
                <a:spcPts val="0"/>
              </a:spcBef>
              <a:spcAft>
                <a:spcPts val="0"/>
              </a:spcAft>
              <a:buSzPts val="2400"/>
              <a:buFont typeface="Times New Roman"/>
              <a:buChar char="●"/>
            </a:pPr>
            <a:r>
              <a:rPr lang="en-US" dirty="0">
                <a:solidFill>
                  <a:srgbClr val="000000"/>
                </a:solidFill>
                <a:latin typeface="Times New Roman"/>
                <a:ea typeface="Times New Roman"/>
                <a:cs typeface="Times New Roman"/>
                <a:sym typeface="Times New Roman"/>
              </a:rPr>
              <a:t>Problematizing narratives</a:t>
            </a:r>
          </a:p>
          <a:p>
            <a:pPr marL="457200" lvl="0" indent="-381000">
              <a:lnSpc>
                <a:spcPct val="150000"/>
              </a:lnSpc>
              <a:spcBef>
                <a:spcPts val="0"/>
              </a:spcBef>
              <a:spcAft>
                <a:spcPts val="0"/>
              </a:spcAft>
              <a:buSzPts val="2400"/>
              <a:buFont typeface="Times New Roman"/>
              <a:buChar char="●"/>
            </a:pPr>
            <a:r>
              <a:rPr lang="en-US" dirty="0">
                <a:solidFill>
                  <a:srgbClr val="000000"/>
                </a:solidFill>
                <a:latin typeface="Times New Roman"/>
                <a:ea typeface="Times New Roman"/>
                <a:cs typeface="Times New Roman"/>
                <a:sym typeface="Times New Roman"/>
              </a:rPr>
              <a:t>Open coding and axial coding</a:t>
            </a:r>
          </a:p>
          <a:p>
            <a:pPr marL="457200" lvl="0" indent="-381000">
              <a:lnSpc>
                <a:spcPct val="150000"/>
              </a:lnSpc>
              <a:spcBef>
                <a:spcPts val="0"/>
              </a:spcBef>
              <a:spcAft>
                <a:spcPts val="0"/>
              </a:spcAft>
              <a:buSzPts val="2400"/>
              <a:buFont typeface="Times New Roman"/>
              <a:buChar char="●"/>
            </a:pPr>
            <a:r>
              <a:rPr lang="en-US" dirty="0">
                <a:solidFill>
                  <a:srgbClr val="000000"/>
                </a:solidFill>
                <a:latin typeface="Times New Roman"/>
                <a:ea typeface="Times New Roman"/>
                <a:cs typeface="Times New Roman"/>
                <a:sym typeface="Times New Roman"/>
              </a:rPr>
              <a:t>Assemblage</a:t>
            </a:r>
          </a:p>
          <a:p>
            <a:pPr marL="457200" lvl="0" indent="-381000">
              <a:lnSpc>
                <a:spcPct val="150000"/>
              </a:lnSpc>
              <a:spcBef>
                <a:spcPts val="0"/>
              </a:spcBef>
              <a:spcAft>
                <a:spcPts val="0"/>
              </a:spcAft>
              <a:buSzPts val="2400"/>
              <a:buFont typeface="Times New Roman"/>
              <a:buChar char="●"/>
            </a:pPr>
            <a:r>
              <a:rPr lang="en-US" dirty="0">
                <a:solidFill>
                  <a:srgbClr val="000000"/>
                </a:solidFill>
                <a:latin typeface="Times New Roman"/>
                <a:ea typeface="Times New Roman"/>
                <a:cs typeface="Times New Roman"/>
                <a:sym typeface="Times New Roman"/>
              </a:rPr>
              <a:t>Member checking</a:t>
            </a:r>
          </a:p>
          <a:p>
            <a:pPr marL="457200" lvl="0" indent="-381000">
              <a:lnSpc>
                <a:spcPct val="150000"/>
              </a:lnSpc>
              <a:spcBef>
                <a:spcPts val="0"/>
              </a:spcBef>
              <a:buSzPts val="2400"/>
              <a:buFont typeface="Times New Roman"/>
              <a:buChar char="●"/>
            </a:pPr>
            <a:r>
              <a:rPr lang="en-US" dirty="0">
                <a:solidFill>
                  <a:srgbClr val="000000"/>
                </a:solidFill>
                <a:latin typeface="Times New Roman"/>
                <a:ea typeface="Times New Roman"/>
                <a:cs typeface="Times New Roman"/>
                <a:sym typeface="Times New Roman"/>
              </a:rPr>
              <a:t>Non-linear construction</a:t>
            </a:r>
          </a:p>
          <a:p>
            <a:pPr marL="457200" lvl="0" indent="-381000">
              <a:lnSpc>
                <a:spcPct val="150000"/>
              </a:lnSpc>
              <a:spcBef>
                <a:spcPts val="0"/>
              </a:spcBef>
              <a:spcAft>
                <a:spcPts val="0"/>
              </a:spcAft>
              <a:buSzPts val="2400"/>
              <a:buFont typeface="Times New Roman"/>
              <a:buChar char="●"/>
            </a:pPr>
            <a:r>
              <a:rPr lang="en-US" dirty="0">
                <a:solidFill>
                  <a:srgbClr val="000000"/>
                </a:solidFill>
                <a:latin typeface="Times New Roman"/>
                <a:ea typeface="Times New Roman"/>
                <a:cs typeface="Times New Roman"/>
                <a:sym typeface="Times New Roman"/>
              </a:rPr>
              <a:t>Maintain “self” at the center of the analysis and report</a:t>
            </a:r>
          </a:p>
          <a:p>
            <a:pPr marL="0" indent="0">
              <a:buNone/>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22</a:t>
            </a:fld>
            <a:endParaRPr lang="en-US"/>
          </a:p>
        </p:txBody>
      </p:sp>
    </p:spTree>
    <p:extLst>
      <p:ext uri="{BB962C8B-B14F-4D97-AF65-F5344CB8AC3E}">
        <p14:creationId xmlns:p14="http://schemas.microsoft.com/office/powerpoint/2010/main" val="3978461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1164896"/>
            <a:ext cx="8646764" cy="972205"/>
          </a:xfrm>
        </p:spPr>
        <p:txBody>
          <a:bodyPr>
            <a:normAutofit fontScale="90000"/>
          </a:bodyPr>
          <a:lstStyle/>
          <a:p>
            <a:r>
              <a:rPr lang="en" dirty="0"/>
              <a:t>Legitimizing </a:t>
            </a:r>
            <a:r>
              <a:rPr lang="en-US" dirty="0"/>
              <a:t>and Problematizing Data</a:t>
            </a:r>
            <a:r>
              <a:rPr lang="en" dirty="0"/>
              <a:t> </a:t>
            </a:r>
            <a:r>
              <a:rPr lang="en" sz="2000" dirty="0"/>
              <a:t>(Hughes &amp; Pennington, 2017)</a:t>
            </a:r>
            <a:endParaRPr lang="en-US" dirty="0"/>
          </a:p>
        </p:txBody>
      </p:sp>
      <p:sp>
        <p:nvSpPr>
          <p:cNvPr id="3" name="Content Placeholder 2"/>
          <p:cNvSpPr>
            <a:spLocks noGrp="1"/>
          </p:cNvSpPr>
          <p:nvPr>
            <p:ph idx="1"/>
          </p:nvPr>
        </p:nvSpPr>
        <p:spPr>
          <a:xfrm>
            <a:off x="457200" y="2577002"/>
            <a:ext cx="8229600" cy="3470330"/>
          </a:xfrm>
        </p:spPr>
        <p:txBody>
          <a:bodyPr>
            <a:noAutofit/>
          </a:bodyPr>
          <a:lstStyle/>
          <a:p>
            <a:pPr marL="457200" lvl="0" indent="-349250">
              <a:spcBef>
                <a:spcPts val="0"/>
              </a:spcBef>
              <a:buSzPts val="1900"/>
              <a:buFont typeface="Roboto"/>
              <a:buChar char="●"/>
            </a:pPr>
            <a:r>
              <a:rPr lang="en-US" sz="2400" dirty="0">
                <a:solidFill>
                  <a:srgbClr val="000000"/>
                </a:solidFill>
                <a:latin typeface="Times New Roman"/>
                <a:ea typeface="Times New Roman"/>
                <a:cs typeface="Times New Roman"/>
                <a:sym typeface="Times New Roman"/>
              </a:rPr>
              <a:t>-Is my </a:t>
            </a:r>
            <a:r>
              <a:rPr lang="en-US" sz="2400" dirty="0" err="1">
                <a:solidFill>
                  <a:srgbClr val="000000"/>
                </a:solidFill>
                <a:latin typeface="Times New Roman"/>
                <a:ea typeface="Times New Roman"/>
                <a:cs typeface="Times New Roman"/>
                <a:sym typeface="Times New Roman"/>
              </a:rPr>
              <a:t>autoethnography</a:t>
            </a:r>
            <a:r>
              <a:rPr lang="en-US" sz="2400" dirty="0">
                <a:solidFill>
                  <a:srgbClr val="000000"/>
                </a:solidFill>
                <a:latin typeface="Times New Roman"/>
                <a:ea typeface="Times New Roman"/>
                <a:cs typeface="Times New Roman"/>
                <a:sym typeface="Times New Roman"/>
              </a:rPr>
              <a:t> a </a:t>
            </a:r>
            <a:r>
              <a:rPr lang="en-US" sz="2400" b="1" i="1" dirty="0">
                <a:solidFill>
                  <a:srgbClr val="000000"/>
                </a:solidFill>
                <a:latin typeface="Times New Roman"/>
                <a:ea typeface="Times New Roman"/>
                <a:cs typeface="Times New Roman"/>
                <a:sym typeface="Times New Roman"/>
              </a:rPr>
              <a:t>legitimate representation</a:t>
            </a:r>
            <a:r>
              <a:rPr lang="en-US" sz="2400" i="1" dirty="0">
                <a:solidFill>
                  <a:srgbClr val="000000"/>
                </a:solidFill>
                <a:latin typeface="Times New Roman"/>
                <a:ea typeface="Times New Roman"/>
                <a:cs typeface="Times New Roman"/>
                <a:sym typeface="Times New Roman"/>
              </a:rPr>
              <a:t> </a:t>
            </a:r>
            <a:r>
              <a:rPr lang="en-US" sz="2400" dirty="0">
                <a:solidFill>
                  <a:srgbClr val="000000"/>
                </a:solidFill>
                <a:latin typeface="Times New Roman"/>
                <a:ea typeface="Times New Roman"/>
                <a:cs typeface="Times New Roman"/>
                <a:sym typeface="Times New Roman"/>
              </a:rPr>
              <a:t>of critical incidents from my life?</a:t>
            </a:r>
          </a:p>
          <a:p>
            <a:pPr marL="457200" lvl="0" indent="-349250">
              <a:spcBef>
                <a:spcPts val="1600"/>
              </a:spcBef>
              <a:buSzPts val="1900"/>
              <a:buFont typeface="Roboto"/>
              <a:buChar char="●"/>
            </a:pPr>
            <a:r>
              <a:rPr lang="en-US" sz="2400" b="1" dirty="0">
                <a:solidFill>
                  <a:srgbClr val="000000"/>
                </a:solidFill>
                <a:latin typeface="Times New Roman"/>
                <a:ea typeface="Times New Roman"/>
                <a:cs typeface="Times New Roman"/>
                <a:sym typeface="Times New Roman"/>
              </a:rPr>
              <a:t>-Is anyone </a:t>
            </a:r>
            <a:r>
              <a:rPr lang="en-US" sz="2400" b="1" i="1" dirty="0">
                <a:solidFill>
                  <a:srgbClr val="000000"/>
                </a:solidFill>
                <a:latin typeface="Times New Roman"/>
                <a:ea typeface="Times New Roman"/>
                <a:cs typeface="Times New Roman"/>
                <a:sym typeface="Times New Roman"/>
              </a:rPr>
              <a:t>privileged</a:t>
            </a:r>
            <a:r>
              <a:rPr lang="en-US" sz="2400" dirty="0">
                <a:solidFill>
                  <a:srgbClr val="000000"/>
                </a:solidFill>
                <a:latin typeface="Times New Roman"/>
                <a:ea typeface="Times New Roman"/>
                <a:cs typeface="Times New Roman"/>
                <a:sym typeface="Times New Roman"/>
              </a:rPr>
              <a:t> by how I go about legitimizing my </a:t>
            </a:r>
            <a:r>
              <a:rPr lang="en-US" sz="2400" dirty="0" err="1">
                <a:solidFill>
                  <a:srgbClr val="000000"/>
                </a:solidFill>
                <a:latin typeface="Times New Roman"/>
                <a:ea typeface="Times New Roman"/>
                <a:cs typeface="Times New Roman"/>
                <a:sym typeface="Times New Roman"/>
              </a:rPr>
              <a:t>autoethnography</a:t>
            </a:r>
            <a:r>
              <a:rPr lang="en-US" sz="2400" dirty="0">
                <a:solidFill>
                  <a:srgbClr val="000000"/>
                </a:solidFill>
                <a:latin typeface="Times New Roman"/>
                <a:ea typeface="Times New Roman"/>
                <a:cs typeface="Times New Roman"/>
                <a:sym typeface="Times New Roman"/>
              </a:rPr>
              <a:t>, and, if so, how? </a:t>
            </a:r>
          </a:p>
          <a:p>
            <a:pPr marL="457200" lvl="0" indent="-349250">
              <a:spcBef>
                <a:spcPts val="1600"/>
              </a:spcBef>
              <a:buSzPts val="1900"/>
              <a:buFont typeface="Roboto"/>
              <a:buChar char="●"/>
            </a:pPr>
            <a:r>
              <a:rPr lang="en-US" sz="2400" b="1" dirty="0">
                <a:solidFill>
                  <a:srgbClr val="000000"/>
                </a:solidFill>
                <a:latin typeface="Times New Roman"/>
                <a:ea typeface="Times New Roman"/>
                <a:cs typeface="Times New Roman"/>
                <a:sym typeface="Times New Roman"/>
              </a:rPr>
              <a:t>-Is anyone </a:t>
            </a:r>
            <a:r>
              <a:rPr lang="en-US" sz="2400" b="1" i="1" dirty="0">
                <a:solidFill>
                  <a:srgbClr val="000000"/>
                </a:solidFill>
                <a:latin typeface="Times New Roman"/>
                <a:ea typeface="Times New Roman"/>
                <a:cs typeface="Times New Roman"/>
                <a:sym typeface="Times New Roman"/>
              </a:rPr>
              <a:t>penalized</a:t>
            </a:r>
            <a:r>
              <a:rPr lang="en-US" sz="2400" dirty="0">
                <a:solidFill>
                  <a:srgbClr val="000000"/>
                </a:solidFill>
                <a:latin typeface="Times New Roman"/>
                <a:ea typeface="Times New Roman"/>
                <a:cs typeface="Times New Roman"/>
                <a:sym typeface="Times New Roman"/>
              </a:rPr>
              <a:t> by how I go about legitimizing my </a:t>
            </a:r>
            <a:r>
              <a:rPr lang="en-US" sz="2400" dirty="0" err="1">
                <a:solidFill>
                  <a:srgbClr val="000000"/>
                </a:solidFill>
                <a:latin typeface="Times New Roman"/>
                <a:ea typeface="Times New Roman"/>
                <a:cs typeface="Times New Roman"/>
                <a:sym typeface="Times New Roman"/>
              </a:rPr>
              <a:t>autoethnography</a:t>
            </a:r>
            <a:r>
              <a:rPr lang="en-US" sz="2400" dirty="0">
                <a:solidFill>
                  <a:srgbClr val="000000"/>
                </a:solidFill>
                <a:latin typeface="Times New Roman"/>
                <a:ea typeface="Times New Roman"/>
                <a:cs typeface="Times New Roman"/>
                <a:sym typeface="Times New Roman"/>
              </a:rPr>
              <a:t>, and, if so, how? </a:t>
            </a:r>
          </a:p>
          <a:p>
            <a:pPr marL="457200" lvl="0" indent="-349250">
              <a:spcBef>
                <a:spcPts val="1600"/>
              </a:spcBef>
              <a:buSzPts val="1900"/>
              <a:buFont typeface="Roboto"/>
              <a:buChar char="●"/>
            </a:pPr>
            <a:r>
              <a:rPr lang="en-US" sz="2400" dirty="0">
                <a:solidFill>
                  <a:srgbClr val="000000"/>
                </a:solidFill>
                <a:latin typeface="Times New Roman"/>
                <a:ea typeface="Times New Roman"/>
                <a:cs typeface="Times New Roman"/>
                <a:sym typeface="Times New Roman"/>
              </a:rPr>
              <a:t>-Is my </a:t>
            </a:r>
            <a:r>
              <a:rPr lang="en-US" sz="2400" dirty="0" err="1">
                <a:solidFill>
                  <a:srgbClr val="000000"/>
                </a:solidFill>
                <a:latin typeface="Times New Roman"/>
                <a:ea typeface="Times New Roman"/>
                <a:cs typeface="Times New Roman"/>
                <a:sym typeface="Times New Roman"/>
              </a:rPr>
              <a:t>autoethnography</a:t>
            </a:r>
            <a:r>
              <a:rPr lang="en-US" sz="2400" dirty="0">
                <a:solidFill>
                  <a:srgbClr val="000000"/>
                </a:solidFill>
                <a:latin typeface="Times New Roman"/>
                <a:ea typeface="Times New Roman"/>
                <a:cs typeface="Times New Roman"/>
                <a:sym typeface="Times New Roman"/>
              </a:rPr>
              <a:t> </a:t>
            </a:r>
            <a:r>
              <a:rPr lang="en-US" sz="2400" b="1" i="1" dirty="0">
                <a:solidFill>
                  <a:srgbClr val="000000"/>
                </a:solidFill>
                <a:latin typeface="Times New Roman"/>
                <a:ea typeface="Times New Roman"/>
                <a:cs typeface="Times New Roman"/>
                <a:sym typeface="Times New Roman"/>
              </a:rPr>
              <a:t>linked to specific research traditions</a:t>
            </a:r>
            <a:r>
              <a:rPr lang="en-US" sz="2400" dirty="0">
                <a:solidFill>
                  <a:srgbClr val="000000"/>
                </a:solidFill>
                <a:latin typeface="Times New Roman"/>
                <a:ea typeface="Times New Roman"/>
                <a:cs typeface="Times New Roman"/>
                <a:sym typeface="Times New Roman"/>
              </a:rPr>
              <a:t>, methods, and associations?</a:t>
            </a:r>
          </a:p>
          <a:p>
            <a:endParaRPr lang="en-US" sz="2400" dirty="0">
              <a:solidFill>
                <a:srgbClr val="000000"/>
              </a:solidFill>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23</a:t>
            </a:fld>
            <a:endParaRPr lang="en-US"/>
          </a:p>
        </p:txBody>
      </p:sp>
    </p:spTree>
    <p:extLst>
      <p:ext uri="{BB962C8B-B14F-4D97-AF65-F5344CB8AC3E}">
        <p14:creationId xmlns:p14="http://schemas.microsoft.com/office/powerpoint/2010/main" val="2736693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AE to Classroom Inquiry</a:t>
            </a:r>
          </a:p>
        </p:txBody>
      </p:sp>
    </p:spTree>
    <p:extLst>
      <p:ext uri="{BB962C8B-B14F-4D97-AF65-F5344CB8AC3E}">
        <p14:creationId xmlns:p14="http://schemas.microsoft.com/office/powerpoint/2010/main" val="4264546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403"/>
            <a:ext cx="8229600" cy="522870"/>
          </a:xfrm>
        </p:spPr>
        <p:txBody>
          <a:bodyPr>
            <a:normAutofit fontScale="90000"/>
          </a:bodyPr>
          <a:lstStyle/>
          <a:p>
            <a:r>
              <a:rPr lang="en-US" dirty="0"/>
              <a:t>From AE to Teacher Action Research</a:t>
            </a:r>
          </a:p>
        </p:txBody>
      </p:sp>
      <p:sp>
        <p:nvSpPr>
          <p:cNvPr id="3" name="Content Placeholder 2"/>
          <p:cNvSpPr>
            <a:spLocks noGrp="1"/>
          </p:cNvSpPr>
          <p:nvPr>
            <p:ph idx="1"/>
          </p:nvPr>
        </p:nvSpPr>
        <p:spPr>
          <a:xfrm>
            <a:off x="457200" y="2003383"/>
            <a:ext cx="8229600" cy="4366678"/>
          </a:xfrm>
        </p:spPr>
        <p:txBody>
          <a:bodyPr>
            <a:noAutofit/>
          </a:bodyPr>
          <a:lstStyle/>
          <a:p>
            <a:pPr marL="0" indent="0">
              <a:buNone/>
            </a:pPr>
            <a:r>
              <a:rPr lang="en-US" sz="2000" dirty="0"/>
              <a:t>Following their AE projects, teachers used what they learned about themselves as guides for developing Research Questions for classroom action research: </a:t>
            </a:r>
          </a:p>
          <a:p>
            <a:pPr marL="0" indent="0">
              <a:buNone/>
            </a:pPr>
            <a:endParaRPr lang="en-US" sz="2000" dirty="0"/>
          </a:p>
          <a:p>
            <a:r>
              <a:rPr lang="en-US" sz="2000" dirty="0"/>
              <a:t>What are aspects of my class that marginalize and silence female students? </a:t>
            </a:r>
          </a:p>
          <a:p>
            <a:r>
              <a:rPr lang="en-US" sz="2000" dirty="0"/>
              <a:t>How does reading about diverse cultures influence students’ feelings of empathy? </a:t>
            </a:r>
          </a:p>
          <a:p>
            <a:r>
              <a:rPr lang="en-US" sz="2000" dirty="0"/>
              <a:t>How do students experience a literature unit in which whiteness is intentionally decentered? </a:t>
            </a:r>
          </a:p>
          <a:p>
            <a:r>
              <a:rPr lang="en-US" sz="2000" dirty="0"/>
              <a:t>How do African American students think their reading education is influenced by having an African American male reading teacher? </a:t>
            </a:r>
          </a:p>
          <a:p>
            <a:endParaRPr lang="en-US" sz="2000" dirty="0"/>
          </a:p>
        </p:txBody>
      </p:sp>
      <p:sp>
        <p:nvSpPr>
          <p:cNvPr id="4" name="Slide Number Placeholder 3"/>
          <p:cNvSpPr>
            <a:spLocks noGrp="1"/>
          </p:cNvSpPr>
          <p:nvPr>
            <p:ph type="sldNum" sz="quarter" idx="12"/>
          </p:nvPr>
        </p:nvSpPr>
        <p:spPr/>
        <p:txBody>
          <a:bodyPr/>
          <a:lstStyle/>
          <a:p>
            <a:fld id="{82DA34B5-7C80-464F-9A62-3711C8F85D9D}" type="slidenum">
              <a:rPr lang="en-US" smtClean="0"/>
              <a:t>25</a:t>
            </a:fld>
            <a:endParaRPr lang="en-US"/>
          </a:p>
        </p:txBody>
      </p:sp>
    </p:spTree>
    <p:extLst>
      <p:ext uri="{BB962C8B-B14F-4D97-AF65-F5344CB8AC3E}">
        <p14:creationId xmlns:p14="http://schemas.microsoft.com/office/powerpoint/2010/main" val="2016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a:t>
            </a:r>
          </a:p>
        </p:txBody>
      </p:sp>
      <p:sp>
        <p:nvSpPr>
          <p:cNvPr id="3" name="Subtitle 2"/>
          <p:cNvSpPr>
            <a:spLocks noGrp="1"/>
          </p:cNvSpPr>
          <p:nvPr>
            <p:ph type="subTitle" idx="1"/>
          </p:nvPr>
        </p:nvSpPr>
        <p:spPr/>
        <p:txBody>
          <a:bodyPr/>
          <a:lstStyle/>
          <a:p>
            <a:r>
              <a:rPr lang="en-US" dirty="0" err="1"/>
              <a:t>btenore@fsu.edu</a:t>
            </a:r>
            <a:endParaRPr lang="en-US" dirty="0"/>
          </a:p>
        </p:txBody>
      </p:sp>
    </p:spTree>
    <p:extLst>
      <p:ext uri="{BB962C8B-B14F-4D97-AF65-F5344CB8AC3E}">
        <p14:creationId xmlns:p14="http://schemas.microsoft.com/office/powerpoint/2010/main" val="226262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0371"/>
            <a:ext cx="7772400" cy="2147501"/>
          </a:xfrm>
        </p:spPr>
        <p:txBody>
          <a:bodyPr>
            <a:noAutofit/>
          </a:bodyPr>
          <a:lstStyle/>
          <a:p>
            <a:pPr marL="0" indent="0" algn="l"/>
            <a:br>
              <a:rPr lang="en-US" sz="3200" dirty="0">
                <a:solidFill>
                  <a:schemeClr val="bg1">
                    <a:lumMod val="85000"/>
                  </a:schemeClr>
                </a:solidFill>
              </a:rPr>
            </a:br>
            <a:r>
              <a:rPr lang="en-US" sz="3200" dirty="0">
                <a:solidFill>
                  <a:schemeClr val="bg1">
                    <a:lumMod val="85000"/>
                  </a:schemeClr>
                </a:solidFill>
              </a:rPr>
              <a:t>“To be authentic to the critical process we</a:t>
            </a:r>
            <a:br>
              <a:rPr lang="en-US" sz="3200" dirty="0">
                <a:solidFill>
                  <a:schemeClr val="bg1">
                    <a:lumMod val="85000"/>
                  </a:schemeClr>
                </a:solidFill>
              </a:rPr>
            </a:br>
            <a:r>
              <a:rPr lang="en-US" sz="3200" dirty="0">
                <a:solidFill>
                  <a:schemeClr val="bg1">
                    <a:lumMod val="85000"/>
                  </a:schemeClr>
                </a:solidFill>
              </a:rPr>
              <a:t>have to turn [the process] back on ourselves. We have to be real. If I’m going to publicly name systems as problematic, I better be able to name my own contributions to the problem.”</a:t>
            </a:r>
            <a:br>
              <a:rPr lang="en-US" sz="3200" dirty="0">
                <a:solidFill>
                  <a:schemeClr val="bg1">
                    <a:lumMod val="85000"/>
                  </a:schemeClr>
                </a:solidFill>
              </a:rPr>
            </a:br>
            <a:br>
              <a:rPr lang="en-US" sz="3200" dirty="0">
                <a:solidFill>
                  <a:schemeClr val="bg1">
                    <a:lumMod val="85000"/>
                  </a:schemeClr>
                </a:solidFill>
              </a:rPr>
            </a:br>
            <a:r>
              <a:rPr lang="en-US" sz="3200" dirty="0">
                <a:solidFill>
                  <a:schemeClr val="bg1">
                    <a:lumMod val="85000"/>
                  </a:schemeClr>
                </a:solidFill>
              </a:rPr>
              <a:t>-Mark Davies, contributor to </a:t>
            </a:r>
            <a:r>
              <a:rPr lang="en-US" sz="3200" i="1" dirty="0">
                <a:solidFill>
                  <a:schemeClr val="bg1">
                    <a:lumMod val="85000"/>
                  </a:schemeClr>
                </a:solidFill>
              </a:rPr>
              <a:t>BCTE</a:t>
            </a:r>
            <a:br>
              <a:rPr lang="en-US" sz="3200" dirty="0">
                <a:solidFill>
                  <a:schemeClr val="bg1">
                    <a:lumMod val="85000"/>
                  </a:schemeClr>
                </a:solidFill>
              </a:rPr>
            </a:br>
            <a:endParaRPr lang="en-US" sz="3200" dirty="0">
              <a:solidFill>
                <a:schemeClr val="bg1">
                  <a:lumMod val="85000"/>
                </a:schemeClr>
              </a:solidFill>
            </a:endParaRPr>
          </a:p>
        </p:txBody>
      </p:sp>
    </p:spTree>
    <p:extLst>
      <p:ext uri="{BB962C8B-B14F-4D97-AF65-F5344CB8AC3E}">
        <p14:creationId xmlns:p14="http://schemas.microsoft.com/office/powerpoint/2010/main" val="249773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Scholarship of </a:t>
            </a:r>
            <a:br>
              <a:rPr lang="en-US" dirty="0"/>
            </a:br>
            <a:r>
              <a:rPr lang="en-US" dirty="0"/>
              <a:t>Narrative and Autobiography</a:t>
            </a:r>
          </a:p>
        </p:txBody>
      </p:sp>
    </p:spTree>
    <p:extLst>
      <p:ext uri="{BB962C8B-B14F-4D97-AF65-F5344CB8AC3E}">
        <p14:creationId xmlns:p14="http://schemas.microsoft.com/office/powerpoint/2010/main" val="74408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5989"/>
            <a:ext cx="8229600" cy="541544"/>
          </a:xfrm>
          <a:solidFill>
            <a:srgbClr val="FFFFFF"/>
          </a:solidFill>
        </p:spPr>
        <p:txBody>
          <a:bodyPr>
            <a:noAutofit/>
          </a:bodyPr>
          <a:lstStyle/>
          <a:p>
            <a:r>
              <a:rPr lang="en-US" sz="3200" dirty="0">
                <a:solidFill>
                  <a:srgbClr val="000000"/>
                </a:solidFill>
                <a:latin typeface="+mn-lt"/>
              </a:rPr>
              <a:t>What are our stories? </a:t>
            </a:r>
          </a:p>
        </p:txBody>
      </p:sp>
      <p:sp>
        <p:nvSpPr>
          <p:cNvPr id="4" name="Content Placeholder 2"/>
          <p:cNvSpPr>
            <a:spLocks noGrp="1"/>
          </p:cNvSpPr>
          <p:nvPr>
            <p:ph idx="1"/>
          </p:nvPr>
        </p:nvSpPr>
        <p:spPr>
          <a:xfrm>
            <a:off x="457200" y="1768762"/>
            <a:ext cx="8525724" cy="4721484"/>
          </a:xfrm>
          <a:noFill/>
        </p:spPr>
        <p:txBody>
          <a:bodyPr>
            <a:noAutofit/>
          </a:bodyPr>
          <a:lstStyle/>
          <a:p>
            <a:pPr marL="0" indent="0">
              <a:buNone/>
            </a:pPr>
            <a:r>
              <a:rPr lang="en-US" sz="1600" dirty="0">
                <a:latin typeface="+mn-lt"/>
              </a:rPr>
              <a:t>“When somebody tells you his life. . . it is always </a:t>
            </a:r>
            <a:r>
              <a:rPr lang="en-US" sz="2000" b="1" dirty="0">
                <a:latin typeface="+mn-lt"/>
              </a:rPr>
              <a:t>a cognitive achievement </a:t>
            </a:r>
            <a:r>
              <a:rPr lang="en-US" sz="1600" dirty="0">
                <a:latin typeface="+mn-lt"/>
              </a:rPr>
              <a:t>rather than a through-the-clear-crystal recital of something univocally given” (Bruner, 1987, p. 692).</a:t>
            </a:r>
          </a:p>
          <a:p>
            <a:pPr marL="0" indent="0">
              <a:buNone/>
            </a:pPr>
            <a:endParaRPr lang="en-US" sz="1600" dirty="0">
              <a:latin typeface="+mn-lt"/>
            </a:endParaRPr>
          </a:p>
          <a:p>
            <a:pPr marL="0" indent="0">
              <a:buNone/>
            </a:pPr>
            <a:r>
              <a:rPr lang="en-US" sz="1600" dirty="0">
                <a:latin typeface="+mn-lt"/>
              </a:rPr>
              <a:t>“The story of one's own life is, of course, a </a:t>
            </a:r>
            <a:r>
              <a:rPr lang="en-US" sz="2000" b="1" dirty="0">
                <a:latin typeface="+mn-lt"/>
              </a:rPr>
              <a:t>privileged but troubled</a:t>
            </a:r>
          </a:p>
          <a:p>
            <a:pPr marL="0" indent="0">
              <a:buNone/>
            </a:pPr>
            <a:r>
              <a:rPr lang="en-US" sz="1600" dirty="0">
                <a:latin typeface="+mn-lt"/>
              </a:rPr>
              <a:t>narrative” (Bruner, 1987, p 693).</a:t>
            </a:r>
          </a:p>
          <a:p>
            <a:pPr marL="0" indent="0">
              <a:buNone/>
            </a:pPr>
            <a:endParaRPr lang="en-US" sz="1600" dirty="0">
              <a:latin typeface="+mn-lt"/>
              <a:cs typeface="Arial" panose="020B0604020202020204" pitchFamily="34" charset="0"/>
            </a:endParaRPr>
          </a:p>
          <a:p>
            <a:pPr marL="0" indent="0">
              <a:buNone/>
            </a:pPr>
            <a:r>
              <a:rPr lang="en-US" sz="1600" dirty="0">
                <a:latin typeface="+mn-lt"/>
              </a:rPr>
              <a:t>“Autobiographical accounts (even the ones we tell ourselves) are notably </a:t>
            </a:r>
            <a:r>
              <a:rPr lang="en-US" sz="2000" b="1" dirty="0">
                <a:latin typeface="+mn-lt"/>
              </a:rPr>
              <a:t>unstable</a:t>
            </a:r>
            <a:r>
              <a:rPr lang="en-US" sz="1600" dirty="0">
                <a:latin typeface="+mn-lt"/>
              </a:rPr>
              <a:t>. On the other hand, this very instability makes life stories highly </a:t>
            </a:r>
            <a:r>
              <a:rPr lang="en-US" sz="2000" b="1" dirty="0">
                <a:latin typeface="+mn-lt"/>
              </a:rPr>
              <a:t>susceptible to cultural, interpersonal, and linguistic influences</a:t>
            </a:r>
            <a:r>
              <a:rPr lang="en-US" sz="1600" dirty="0">
                <a:latin typeface="+mn-lt"/>
              </a:rPr>
              <a:t>” (Bruner, 1987, p. 694)</a:t>
            </a:r>
          </a:p>
          <a:p>
            <a:endParaRPr lang="en-US" sz="1600" dirty="0">
              <a:latin typeface="+mn-lt"/>
              <a:cs typeface="Arial" panose="020B0604020202020204" pitchFamily="34" charset="0"/>
            </a:endParaRPr>
          </a:p>
          <a:p>
            <a:pPr marL="0" indent="0">
              <a:buNone/>
            </a:pPr>
            <a:r>
              <a:rPr lang="en-US" sz="1600" dirty="0">
                <a:latin typeface="+mn-lt"/>
              </a:rPr>
              <a:t>“There is a landscape of action on which events unfold. . . But there is a</a:t>
            </a:r>
          </a:p>
          <a:p>
            <a:pPr marL="0" indent="0">
              <a:buNone/>
            </a:pPr>
            <a:r>
              <a:rPr lang="en-US" sz="1600" dirty="0">
                <a:latin typeface="+mn-lt"/>
              </a:rPr>
              <a:t>second landscape, a </a:t>
            </a:r>
            <a:r>
              <a:rPr lang="en-US" sz="1800" b="1" dirty="0">
                <a:latin typeface="+mn-lt"/>
              </a:rPr>
              <a:t>landscape of consciousness, the inner worlds </a:t>
            </a:r>
            <a:r>
              <a:rPr lang="en-US" sz="1600" dirty="0">
                <a:latin typeface="+mn-lt"/>
              </a:rPr>
              <a:t>of the protagonists” (Bruner, p. 698). </a:t>
            </a:r>
          </a:p>
          <a:p>
            <a:pPr marL="0" indent="0">
              <a:buNone/>
            </a:pPr>
            <a:r>
              <a:rPr lang="en-US" sz="1200" dirty="0">
                <a:latin typeface="+mn-lt"/>
                <a:cs typeface="Arial" panose="020B0604020202020204" pitchFamily="34" charset="0"/>
              </a:rPr>
              <a:t>Bruner, J. (1987) Life as narrative. </a:t>
            </a:r>
            <a:r>
              <a:rPr lang="en-US" sz="1200" i="1" dirty="0">
                <a:latin typeface="+mn-lt"/>
                <a:cs typeface="Arial" panose="020B0604020202020204" pitchFamily="34" charset="0"/>
              </a:rPr>
              <a:t>Social Research, 54</a:t>
            </a:r>
            <a:r>
              <a:rPr lang="en-US" sz="1200" dirty="0">
                <a:latin typeface="+mn-lt"/>
                <a:cs typeface="Arial" panose="020B0604020202020204" pitchFamily="34" charset="0"/>
              </a:rPr>
              <a:t>(1). </a:t>
            </a:r>
          </a:p>
        </p:txBody>
      </p:sp>
      <p:sp>
        <p:nvSpPr>
          <p:cNvPr id="5" name="Slide Number Placeholder 4"/>
          <p:cNvSpPr>
            <a:spLocks noGrp="1"/>
          </p:cNvSpPr>
          <p:nvPr>
            <p:ph type="sldNum" sz="quarter" idx="12"/>
          </p:nvPr>
        </p:nvSpPr>
        <p:spPr/>
        <p:txBody>
          <a:bodyPr/>
          <a:lstStyle/>
          <a:p>
            <a:fld id="{82DA34B5-7C80-464F-9A62-3711C8F85D9D}" type="slidenum">
              <a:rPr lang="en-US" smtClean="0"/>
              <a:t>5</a:t>
            </a:fld>
            <a:endParaRPr lang="en-US" dirty="0"/>
          </a:p>
        </p:txBody>
      </p:sp>
    </p:spTree>
    <p:extLst>
      <p:ext uri="{BB962C8B-B14F-4D97-AF65-F5344CB8AC3E}">
        <p14:creationId xmlns:p14="http://schemas.microsoft.com/office/powerpoint/2010/main" val="26706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54000" y="947385"/>
            <a:ext cx="4243388" cy="675393"/>
          </a:xfrm>
        </p:spPr>
        <p:txBody>
          <a:bodyPr>
            <a:normAutofit fontScale="92500"/>
          </a:bodyPr>
          <a:lstStyle/>
          <a:p>
            <a:r>
              <a:rPr lang="en-US" dirty="0"/>
              <a:t>The problem addressed by </a:t>
            </a:r>
            <a:r>
              <a:rPr lang="en-US" i="1" dirty="0"/>
              <a:t>BCTE</a:t>
            </a:r>
            <a:endParaRPr lang="en-US" dirty="0"/>
          </a:p>
        </p:txBody>
      </p:sp>
      <p:sp>
        <p:nvSpPr>
          <p:cNvPr id="6" name="Content Placeholder 5"/>
          <p:cNvSpPr>
            <a:spLocks noGrp="1"/>
          </p:cNvSpPr>
          <p:nvPr>
            <p:ph sz="half" idx="2"/>
          </p:nvPr>
        </p:nvSpPr>
        <p:spPr>
          <a:xfrm>
            <a:off x="127000" y="2201333"/>
            <a:ext cx="3880556" cy="4520142"/>
          </a:xfrm>
        </p:spPr>
        <p:txBody>
          <a:bodyPr>
            <a:normAutofit fontScale="92500" lnSpcReduction="20000"/>
          </a:bodyPr>
          <a:lstStyle/>
          <a:p>
            <a:pPr lvl="0"/>
            <a:r>
              <a:rPr lang="en" dirty="0">
                <a:solidFill>
                  <a:srgbClr val="000000"/>
                </a:solidFill>
                <a:latin typeface="+mn-lt"/>
                <a:ea typeface="Lato"/>
                <a:cs typeface="Lato"/>
                <a:sym typeface="Lato"/>
              </a:rPr>
              <a:t>Literature on critical teacher education predominantly addresses preservice teachers’ development and preparation to teach for social justice and equity in diverse learning contexts. </a:t>
            </a:r>
            <a:endParaRPr lang="en-US" dirty="0">
              <a:solidFill>
                <a:srgbClr val="000000"/>
              </a:solidFill>
              <a:latin typeface="+mn-lt"/>
              <a:ea typeface="Lato"/>
              <a:cs typeface="Lato"/>
              <a:sym typeface="Lato"/>
            </a:endParaRPr>
          </a:p>
          <a:p>
            <a:pPr lvl="0"/>
            <a:r>
              <a:rPr lang="en" dirty="0">
                <a:solidFill>
                  <a:srgbClr val="000000"/>
                </a:solidFill>
                <a:latin typeface="+mn-lt"/>
                <a:ea typeface="Lato"/>
                <a:cs typeface="Lato"/>
                <a:sym typeface="Lato"/>
              </a:rPr>
              <a:t>This body of literature does not regularly delve deeply into the teacher educators’ perspectives on</a:t>
            </a:r>
            <a:r>
              <a:rPr lang="en-US" dirty="0">
                <a:solidFill>
                  <a:srgbClr val="000000"/>
                </a:solidFill>
                <a:latin typeface="+mn-lt"/>
                <a:ea typeface="Lato"/>
                <a:cs typeface="Lato"/>
                <a:sym typeface="Lato"/>
              </a:rPr>
              <a:t> and experiences with</a:t>
            </a:r>
            <a:r>
              <a:rPr lang="en" dirty="0">
                <a:solidFill>
                  <a:srgbClr val="000000"/>
                </a:solidFill>
                <a:latin typeface="+mn-lt"/>
                <a:ea typeface="Lato"/>
                <a:cs typeface="Lato"/>
                <a:sym typeface="Lato"/>
              </a:rPr>
              <a:t> this work--</a:t>
            </a:r>
            <a:r>
              <a:rPr lang="en" b="1" dirty="0">
                <a:solidFill>
                  <a:srgbClr val="000000"/>
                </a:solidFill>
                <a:latin typeface="+mn-lt"/>
                <a:ea typeface="Lato"/>
                <a:cs typeface="Lato"/>
                <a:sym typeface="Lato"/>
              </a:rPr>
              <a:t>who are we, why do we do the work of teacher education </a:t>
            </a:r>
            <a:r>
              <a:rPr lang="en" b="1" i="1" dirty="0">
                <a:solidFill>
                  <a:srgbClr val="000000"/>
                </a:solidFill>
                <a:latin typeface="+mn-lt"/>
                <a:ea typeface="Lato"/>
                <a:cs typeface="Lato"/>
                <a:sym typeface="Lato"/>
              </a:rPr>
              <a:t>critically</a:t>
            </a:r>
            <a:r>
              <a:rPr lang="en" b="1" dirty="0">
                <a:solidFill>
                  <a:srgbClr val="000000"/>
                </a:solidFill>
                <a:latin typeface="+mn-lt"/>
                <a:ea typeface="Lato"/>
                <a:cs typeface="Lato"/>
                <a:sym typeface="Lato"/>
              </a:rPr>
              <a:t>?</a:t>
            </a:r>
          </a:p>
          <a:p>
            <a:endParaRPr lang="en-US" dirty="0">
              <a:latin typeface="+mn-lt"/>
            </a:endParaRPr>
          </a:p>
        </p:txBody>
      </p:sp>
      <p:sp>
        <p:nvSpPr>
          <p:cNvPr id="7" name="Text Placeholder 6"/>
          <p:cNvSpPr>
            <a:spLocks noGrp="1"/>
          </p:cNvSpPr>
          <p:nvPr>
            <p:ph type="body" sz="quarter" idx="3"/>
          </p:nvPr>
        </p:nvSpPr>
        <p:spPr>
          <a:xfrm rot="10800000" flipV="1">
            <a:off x="4645023" y="1213557"/>
            <a:ext cx="4041775" cy="409221"/>
          </a:xfrm>
        </p:spPr>
        <p:txBody>
          <a:bodyPr>
            <a:normAutofit fontScale="92500" lnSpcReduction="10000"/>
          </a:bodyPr>
          <a:lstStyle/>
          <a:p>
            <a:r>
              <a:rPr lang="en-US" dirty="0"/>
              <a:t>The Contributors</a:t>
            </a:r>
          </a:p>
        </p:txBody>
      </p:sp>
      <p:sp>
        <p:nvSpPr>
          <p:cNvPr id="8" name="Content Placeholder 7"/>
          <p:cNvSpPr>
            <a:spLocks noGrp="1"/>
          </p:cNvSpPr>
          <p:nvPr>
            <p:ph sz="quarter" idx="4"/>
          </p:nvPr>
        </p:nvSpPr>
        <p:spPr>
          <a:xfrm>
            <a:off x="4645025" y="2201333"/>
            <a:ext cx="4230864" cy="4388556"/>
          </a:xfrm>
        </p:spPr>
        <p:txBody>
          <a:bodyPr>
            <a:normAutofit/>
          </a:bodyPr>
          <a:lstStyle/>
          <a:p>
            <a:r>
              <a:rPr lang="en-US" dirty="0">
                <a:latin typeface="+mn-lt"/>
              </a:rPr>
              <a:t>20 Teacher educators and researchers</a:t>
            </a:r>
          </a:p>
          <a:p>
            <a:r>
              <a:rPr lang="en-US" i="1" dirty="0">
                <a:latin typeface="+mn-lt"/>
              </a:rPr>
              <a:t>Compose a narrative that stories an event or experience in your life that contributed to your identification as a critical educator. . .reflect on the event through a critical theoretical lens. . . and then describe a teaching practice informed by your experiences. </a:t>
            </a:r>
          </a:p>
        </p:txBody>
      </p:sp>
      <p:sp>
        <p:nvSpPr>
          <p:cNvPr id="4" name="Slide Number Placeholder 3"/>
          <p:cNvSpPr>
            <a:spLocks noGrp="1"/>
          </p:cNvSpPr>
          <p:nvPr>
            <p:ph type="sldNum" sz="quarter" idx="12"/>
          </p:nvPr>
        </p:nvSpPr>
        <p:spPr/>
        <p:txBody>
          <a:bodyPr/>
          <a:lstStyle/>
          <a:p>
            <a:fld id="{82DA34B5-7C80-464F-9A62-3711C8F85D9D}" type="slidenum">
              <a:rPr lang="en-US" smtClean="0"/>
              <a:t>6</a:t>
            </a:fld>
            <a:endParaRPr lang="en-US"/>
          </a:p>
        </p:txBody>
      </p:sp>
    </p:spTree>
    <p:extLst>
      <p:ext uri="{BB962C8B-B14F-4D97-AF65-F5344CB8AC3E}">
        <p14:creationId xmlns:p14="http://schemas.microsoft.com/office/powerpoint/2010/main" val="2361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3333"/>
            <a:ext cx="8229600" cy="5164667"/>
          </a:xfrm>
          <a:solidFill>
            <a:srgbClr val="FFFFFF"/>
          </a:solidFill>
        </p:spPr>
        <p:txBody>
          <a:bodyPr>
            <a:noAutofit/>
          </a:bodyPr>
          <a:lstStyle/>
          <a:p>
            <a:r>
              <a:rPr lang="en" sz="2200" dirty="0">
                <a:solidFill>
                  <a:srgbClr val="000000"/>
                </a:solidFill>
                <a:latin typeface="+mn-lt"/>
                <a:ea typeface="Times New Roman"/>
                <a:cs typeface="Times New Roman"/>
                <a:sym typeface="Times New Roman"/>
              </a:rPr>
              <a:t>Critical autoethnography is a </a:t>
            </a:r>
            <a:r>
              <a:rPr lang="en" sz="2400" b="1" dirty="0">
                <a:solidFill>
                  <a:srgbClr val="000000"/>
                </a:solidFill>
                <a:latin typeface="+mn-lt"/>
                <a:ea typeface="Times New Roman"/>
                <a:cs typeface="Times New Roman"/>
                <a:sym typeface="Times New Roman"/>
              </a:rPr>
              <a:t>personal cultural analysis </a:t>
            </a:r>
            <a:r>
              <a:rPr lang="en" sz="2200" dirty="0">
                <a:solidFill>
                  <a:srgbClr val="000000"/>
                </a:solidFill>
                <a:latin typeface="+mn-lt"/>
                <a:ea typeface="Times New Roman"/>
                <a:cs typeface="Times New Roman"/>
                <a:sym typeface="Times New Roman"/>
              </a:rPr>
              <a:t>developed through personal narrative that allows examination of interpersonal and cultural experiences of identity from the inside out </a:t>
            </a:r>
            <a:r>
              <a:rPr lang="en" sz="1400" dirty="0">
                <a:solidFill>
                  <a:srgbClr val="000000"/>
                </a:solidFill>
                <a:latin typeface="+mn-lt"/>
                <a:ea typeface="Times New Roman"/>
                <a:cs typeface="Times New Roman"/>
                <a:sym typeface="Times New Roman"/>
              </a:rPr>
              <a:t>(Hughes, Pennington &amp; Makris, 2012; Boylorn &amp; Orbe, 2014; Hughes &amp; Pennington, 2016). </a:t>
            </a:r>
            <a:endParaRPr lang="en" sz="2000" b="1" dirty="0">
              <a:solidFill>
                <a:srgbClr val="000000"/>
              </a:solidFill>
              <a:latin typeface="+mn-lt"/>
              <a:ea typeface="Times New Roman"/>
              <a:sym typeface="Arial"/>
            </a:endParaRPr>
          </a:p>
          <a:p>
            <a:r>
              <a:rPr lang="en" sz="2200" dirty="0">
                <a:solidFill>
                  <a:srgbClr val="000000"/>
                </a:solidFill>
                <a:latin typeface="+mn-lt"/>
                <a:ea typeface="Arial"/>
                <a:sym typeface="Arial"/>
              </a:rPr>
              <a:t>Scholarly examination of self that positions </a:t>
            </a:r>
            <a:r>
              <a:rPr lang="en" sz="2400" b="1" dirty="0">
                <a:solidFill>
                  <a:srgbClr val="000000"/>
                </a:solidFill>
                <a:latin typeface="+mn-lt"/>
                <a:ea typeface="Arial"/>
                <a:sym typeface="Arial"/>
              </a:rPr>
              <a:t>the researcher as a site of cultural inquiry</a:t>
            </a:r>
            <a:r>
              <a:rPr lang="en" sz="2200" dirty="0">
                <a:solidFill>
                  <a:srgbClr val="000000"/>
                </a:solidFill>
                <a:latin typeface="+mn-lt"/>
                <a:ea typeface="Arial"/>
                <a:sym typeface="Arial"/>
              </a:rPr>
              <a:t> within a cultural context </a:t>
            </a:r>
            <a:r>
              <a:rPr lang="en" sz="1200" dirty="0">
                <a:solidFill>
                  <a:srgbClr val="000000"/>
                </a:solidFill>
                <a:latin typeface="+mn-lt"/>
                <a:ea typeface="Arial"/>
                <a:sym typeface="Arial"/>
              </a:rPr>
              <a:t>(Reed-Danahay, 1997)</a:t>
            </a:r>
            <a:endParaRPr lang="en" sz="2000" dirty="0">
              <a:solidFill>
                <a:srgbClr val="000000"/>
              </a:solidFill>
              <a:latin typeface="+mn-lt"/>
              <a:ea typeface="Arial"/>
              <a:sym typeface="Arial"/>
            </a:endParaRPr>
          </a:p>
          <a:p>
            <a:r>
              <a:rPr lang="en" sz="2200" dirty="0" err="1">
                <a:solidFill>
                  <a:srgbClr val="000000"/>
                </a:solidFill>
                <a:latin typeface="+mn-lt"/>
                <a:ea typeface="Arial"/>
                <a:sym typeface="Arial"/>
              </a:rPr>
              <a:t>Autoethnographers</a:t>
            </a:r>
            <a:r>
              <a:rPr lang="en" sz="2200" dirty="0">
                <a:solidFill>
                  <a:srgbClr val="000000"/>
                </a:solidFill>
                <a:latin typeface="+mn-lt"/>
                <a:ea typeface="Arial"/>
                <a:sym typeface="Arial"/>
              </a:rPr>
              <a:t> use </a:t>
            </a:r>
            <a:r>
              <a:rPr lang="en" sz="2400" b="1" dirty="0">
                <a:solidFill>
                  <a:srgbClr val="000000"/>
                </a:solidFill>
                <a:latin typeface="+mn-lt"/>
                <a:ea typeface="Arial"/>
                <a:sym typeface="Arial"/>
              </a:rPr>
              <a:t>critiques of personal experience </a:t>
            </a:r>
            <a:r>
              <a:rPr lang="en" sz="2400" dirty="0">
                <a:solidFill>
                  <a:srgbClr val="000000"/>
                </a:solidFill>
                <a:latin typeface="+mn-lt"/>
                <a:ea typeface="Arial"/>
                <a:sym typeface="Arial"/>
              </a:rPr>
              <a:t>against </a:t>
            </a:r>
            <a:r>
              <a:rPr lang="en" sz="2400" b="1" dirty="0">
                <a:solidFill>
                  <a:srgbClr val="000000"/>
                </a:solidFill>
                <a:latin typeface="+mn-lt"/>
                <a:ea typeface="Arial"/>
                <a:sym typeface="Arial"/>
              </a:rPr>
              <a:t>existing research</a:t>
            </a:r>
            <a:r>
              <a:rPr lang="en" sz="2200" b="1" dirty="0">
                <a:solidFill>
                  <a:srgbClr val="000000"/>
                </a:solidFill>
                <a:latin typeface="+mn-lt"/>
                <a:ea typeface="Arial"/>
                <a:sym typeface="Arial"/>
              </a:rPr>
              <a:t> </a:t>
            </a:r>
            <a:r>
              <a:rPr lang="en" sz="2200" dirty="0">
                <a:solidFill>
                  <a:srgbClr val="000000"/>
                </a:solidFill>
                <a:latin typeface="+mn-lt"/>
                <a:ea typeface="Arial"/>
                <a:sym typeface="Arial"/>
              </a:rPr>
              <a:t>to bring to light aspects of cultural life </a:t>
            </a:r>
            <a:r>
              <a:rPr lang="en" sz="1200" dirty="0">
                <a:solidFill>
                  <a:srgbClr val="000000"/>
                </a:solidFill>
                <a:latin typeface="+mn-lt"/>
                <a:ea typeface="Arial"/>
                <a:sym typeface="Arial"/>
              </a:rPr>
              <a:t>(Ellis et al., 2010; Ellis et al, 2011) </a:t>
            </a:r>
            <a:endParaRPr lang="en-US" sz="1200" dirty="0">
              <a:solidFill>
                <a:srgbClr val="000000"/>
              </a:solidFill>
              <a:latin typeface="+mn-lt"/>
              <a:ea typeface="Arial"/>
              <a:sym typeface="Arial"/>
            </a:endParaRPr>
          </a:p>
          <a:p>
            <a:r>
              <a:rPr lang="en-US" sz="2000" dirty="0">
                <a:solidFill>
                  <a:srgbClr val="000000"/>
                </a:solidFill>
                <a:latin typeface="+mn-lt"/>
              </a:rPr>
              <a:t>[A]</a:t>
            </a:r>
            <a:r>
              <a:rPr lang="en-US" sz="2000" dirty="0" err="1">
                <a:solidFill>
                  <a:srgbClr val="000000"/>
                </a:solidFill>
                <a:latin typeface="+mn-lt"/>
              </a:rPr>
              <a:t>utoethnography</a:t>
            </a:r>
            <a:r>
              <a:rPr lang="en-US" sz="2000" dirty="0">
                <a:solidFill>
                  <a:srgbClr val="000000"/>
                </a:solidFill>
                <a:latin typeface="+mn-lt"/>
              </a:rPr>
              <a:t> should be </a:t>
            </a:r>
            <a:r>
              <a:rPr lang="en-US" sz="2400" b="1" dirty="0">
                <a:solidFill>
                  <a:srgbClr val="000000"/>
                </a:solidFill>
                <a:latin typeface="+mn-lt"/>
              </a:rPr>
              <a:t>ethnographic in its methods</a:t>
            </a:r>
            <a:r>
              <a:rPr lang="en-US" sz="2000" b="1" dirty="0">
                <a:solidFill>
                  <a:srgbClr val="000000"/>
                </a:solidFill>
                <a:latin typeface="+mn-lt"/>
              </a:rPr>
              <a:t>. . . </a:t>
            </a:r>
            <a:r>
              <a:rPr lang="en-US" sz="2400" b="1" dirty="0">
                <a:solidFill>
                  <a:srgbClr val="000000"/>
                </a:solidFill>
                <a:latin typeface="+mn-lt"/>
              </a:rPr>
              <a:t>cultural in the interpretation</a:t>
            </a:r>
            <a:r>
              <a:rPr lang="en-US" sz="2000" dirty="0">
                <a:solidFill>
                  <a:srgbClr val="000000"/>
                </a:solidFill>
                <a:latin typeface="+mn-lt"/>
              </a:rPr>
              <a:t>. . . and </a:t>
            </a:r>
            <a:r>
              <a:rPr lang="en-US" sz="2400" b="1" dirty="0">
                <a:solidFill>
                  <a:srgbClr val="000000"/>
                </a:solidFill>
                <a:latin typeface="+mn-lt"/>
              </a:rPr>
              <a:t>autobiographical in its content</a:t>
            </a:r>
            <a:r>
              <a:rPr lang="en-US" sz="2000" dirty="0">
                <a:solidFill>
                  <a:srgbClr val="000000"/>
                </a:solidFill>
                <a:latin typeface="+mn-lt"/>
              </a:rPr>
              <a:t>. . . [S]elf-reflective writings deficient in any one of these . . . would fall short of ‘auto-ethno-</a:t>
            </a:r>
            <a:r>
              <a:rPr lang="en-US" sz="2000" dirty="0" err="1">
                <a:solidFill>
                  <a:srgbClr val="000000"/>
                </a:solidFill>
                <a:latin typeface="+mn-lt"/>
              </a:rPr>
              <a:t>graphy</a:t>
            </a:r>
            <a:r>
              <a:rPr lang="en-US" sz="2000" dirty="0">
                <a:solidFill>
                  <a:srgbClr val="000000"/>
                </a:solidFill>
                <a:latin typeface="+mn-lt"/>
              </a:rPr>
              <a:t>’ </a:t>
            </a:r>
            <a:r>
              <a:rPr lang="en-US" sz="1400" dirty="0">
                <a:solidFill>
                  <a:srgbClr val="000000"/>
                </a:solidFill>
                <a:latin typeface="+mn-lt"/>
              </a:rPr>
              <a:t>(Chang, 2016).</a:t>
            </a:r>
          </a:p>
          <a:p>
            <a:pPr marL="0" indent="0">
              <a:buNone/>
            </a:pPr>
            <a:endParaRPr lang="en-US" sz="2000" dirty="0">
              <a:solidFill>
                <a:srgbClr val="000000"/>
              </a:solidFill>
              <a:latin typeface="+mn-lt"/>
            </a:endParaRPr>
          </a:p>
          <a:p>
            <a:pPr lvl="0">
              <a:spcBef>
                <a:spcPts val="0"/>
              </a:spcBef>
              <a:buNone/>
            </a:pPr>
            <a:endParaRPr lang="en" sz="2000" dirty="0">
              <a:solidFill>
                <a:srgbClr val="000000"/>
              </a:solidFill>
              <a:latin typeface="+mn-lt"/>
              <a:ea typeface="Arial"/>
              <a:sym typeface="Arial"/>
            </a:endParaRPr>
          </a:p>
          <a:p>
            <a:pPr lvl="0">
              <a:spcBef>
                <a:spcPts val="0"/>
              </a:spcBef>
              <a:buNone/>
            </a:pPr>
            <a:endParaRPr lang="en" sz="2000" dirty="0">
              <a:solidFill>
                <a:srgbClr val="000000"/>
              </a:solidFill>
              <a:latin typeface="+mn-lt"/>
              <a:ea typeface="Arial"/>
              <a:sym typeface="Arial"/>
            </a:endParaRPr>
          </a:p>
          <a:p>
            <a:pPr lvl="0">
              <a:spcBef>
                <a:spcPts val="0"/>
              </a:spcBef>
              <a:buNone/>
            </a:pPr>
            <a:endParaRPr lang="en" sz="2000" dirty="0">
              <a:solidFill>
                <a:srgbClr val="000000"/>
              </a:solidFill>
              <a:latin typeface="+mn-lt"/>
              <a:ea typeface="Arial"/>
              <a:sym typeface="Arial"/>
            </a:endParaRPr>
          </a:p>
          <a:p>
            <a:pPr lvl="0">
              <a:spcBef>
                <a:spcPts val="0"/>
              </a:spcBef>
              <a:buNone/>
            </a:pPr>
            <a:endParaRPr lang="en" sz="2000" dirty="0">
              <a:solidFill>
                <a:srgbClr val="000000"/>
              </a:solidFill>
              <a:latin typeface="+mn-lt"/>
              <a:ea typeface="Arial"/>
              <a:sym typeface="Arial"/>
            </a:endParaRPr>
          </a:p>
          <a:p>
            <a:endParaRPr lang="en-US" sz="2000" dirty="0">
              <a:solidFill>
                <a:srgbClr val="000000"/>
              </a:solidFill>
              <a:latin typeface="+mn-lt"/>
              <a:cs typeface="Arial" panose="020B0604020202020204" pitchFamily="34" charset="0"/>
            </a:endParaRPr>
          </a:p>
        </p:txBody>
      </p:sp>
      <p:sp>
        <p:nvSpPr>
          <p:cNvPr id="4" name="Title 1"/>
          <p:cNvSpPr>
            <a:spLocks noGrp="1"/>
          </p:cNvSpPr>
          <p:nvPr>
            <p:ph type="title"/>
          </p:nvPr>
        </p:nvSpPr>
        <p:spPr>
          <a:xfrm>
            <a:off x="0" y="915825"/>
            <a:ext cx="9144000" cy="777508"/>
          </a:xfrm>
          <a:solidFill>
            <a:srgbClr val="FFFFFF"/>
          </a:solidFill>
        </p:spPr>
        <p:txBody>
          <a:bodyPr>
            <a:normAutofit/>
          </a:bodyPr>
          <a:lstStyle/>
          <a:p>
            <a:r>
              <a:rPr lang="en-US" sz="3200" dirty="0">
                <a:latin typeface="+mn-lt"/>
              </a:rPr>
              <a:t>What is Critical </a:t>
            </a:r>
            <a:r>
              <a:rPr lang="en-US" sz="3200" dirty="0" err="1">
                <a:latin typeface="+mn-lt"/>
              </a:rPr>
              <a:t>Autoethnography</a:t>
            </a:r>
            <a:r>
              <a:rPr lang="en-US" sz="3200" dirty="0">
                <a:latin typeface="+mn-lt"/>
              </a:rPr>
              <a:t>?</a:t>
            </a:r>
          </a:p>
        </p:txBody>
      </p:sp>
      <p:sp>
        <p:nvSpPr>
          <p:cNvPr id="5" name="Slide Number Placeholder 4"/>
          <p:cNvSpPr>
            <a:spLocks noGrp="1"/>
          </p:cNvSpPr>
          <p:nvPr>
            <p:ph type="sldNum" sz="quarter" idx="12"/>
          </p:nvPr>
        </p:nvSpPr>
        <p:spPr/>
        <p:txBody>
          <a:bodyPr/>
          <a:lstStyle/>
          <a:p>
            <a:fld id="{82DA34B5-7C80-464F-9A62-3711C8F85D9D}" type="slidenum">
              <a:rPr lang="en-US" smtClean="0"/>
              <a:t>7</a:t>
            </a:fld>
            <a:endParaRPr lang="en-US"/>
          </a:p>
        </p:txBody>
      </p:sp>
    </p:spTree>
    <p:extLst>
      <p:ext uri="{BB962C8B-B14F-4D97-AF65-F5344CB8AC3E}">
        <p14:creationId xmlns:p14="http://schemas.microsoft.com/office/powerpoint/2010/main" val="42087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9718"/>
            <a:ext cx="9144000" cy="877675"/>
          </a:xfrm>
          <a:solidFill>
            <a:srgbClr val="FFFFFF"/>
          </a:solidFill>
        </p:spPr>
        <p:txBody>
          <a:bodyPr/>
          <a:lstStyle/>
          <a:p>
            <a:r>
              <a:rPr lang="en-US" dirty="0">
                <a:solidFill>
                  <a:srgbClr val="000000"/>
                </a:solidFill>
                <a:latin typeface="+mn-lt"/>
              </a:rPr>
              <a:t>Collaborative </a:t>
            </a:r>
            <a:r>
              <a:rPr lang="en-US" dirty="0" err="1">
                <a:solidFill>
                  <a:srgbClr val="000000"/>
                </a:solidFill>
                <a:latin typeface="+mn-lt"/>
              </a:rPr>
              <a:t>Autoethnography</a:t>
            </a:r>
            <a:endParaRPr lang="en-US" dirty="0">
              <a:solidFill>
                <a:srgbClr val="000000"/>
              </a:solidFill>
              <a:latin typeface="+mn-lt"/>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8</a:t>
            </a:fld>
            <a:endParaRPr lang="en-US"/>
          </a:p>
        </p:txBody>
      </p:sp>
      <p:sp>
        <p:nvSpPr>
          <p:cNvPr id="9" name="Content Placeholder 8"/>
          <p:cNvSpPr>
            <a:spLocks noGrp="1"/>
          </p:cNvSpPr>
          <p:nvPr>
            <p:ph idx="1"/>
          </p:nvPr>
        </p:nvSpPr>
        <p:spPr>
          <a:xfrm>
            <a:off x="457200" y="1867393"/>
            <a:ext cx="8229600" cy="4990607"/>
          </a:xfrm>
          <a:solidFill>
            <a:srgbClr val="FFFFFF"/>
          </a:solidFill>
        </p:spPr>
        <p:txBody>
          <a:bodyPr>
            <a:normAutofit/>
          </a:bodyPr>
          <a:lstStyle/>
          <a:p>
            <a:pPr marL="0" indent="0">
              <a:buNone/>
            </a:pPr>
            <a:endParaRPr lang="en-US" sz="2400" b="1" dirty="0">
              <a:solidFill>
                <a:srgbClr val="000000"/>
              </a:solidFill>
              <a:latin typeface="+mn-lt"/>
              <a:ea typeface="Arial"/>
              <a:sym typeface="Arial"/>
            </a:endParaRPr>
          </a:p>
          <a:p>
            <a:r>
              <a:rPr lang="en" sz="2400" b="1" dirty="0">
                <a:solidFill>
                  <a:srgbClr val="000000"/>
                </a:solidFill>
                <a:latin typeface="+mn-lt"/>
                <a:ea typeface="Arial"/>
                <a:sym typeface="Arial"/>
              </a:rPr>
              <a:t>Collaborative A</a:t>
            </a:r>
            <a:r>
              <a:rPr lang="en-US" sz="2400" b="1" dirty="0" err="1">
                <a:solidFill>
                  <a:srgbClr val="000000"/>
                </a:solidFill>
                <a:latin typeface="+mn-lt"/>
                <a:ea typeface="Arial"/>
                <a:sym typeface="Arial"/>
              </a:rPr>
              <a:t>utoethnography</a:t>
            </a:r>
            <a:r>
              <a:rPr lang="en-US" sz="2400" b="1" dirty="0">
                <a:solidFill>
                  <a:srgbClr val="000000"/>
                </a:solidFill>
                <a:latin typeface="+mn-lt"/>
                <a:ea typeface="Arial"/>
                <a:sym typeface="Arial"/>
              </a:rPr>
              <a:t> (CAE)</a:t>
            </a:r>
            <a:r>
              <a:rPr lang="en" sz="2400" b="1" dirty="0">
                <a:solidFill>
                  <a:srgbClr val="000000"/>
                </a:solidFill>
                <a:latin typeface="+mn-lt"/>
                <a:ea typeface="Arial"/>
                <a:sym typeface="Arial"/>
              </a:rPr>
              <a:t>:</a:t>
            </a:r>
            <a:r>
              <a:rPr lang="en" sz="2400" dirty="0">
                <a:solidFill>
                  <a:srgbClr val="000000"/>
                </a:solidFill>
                <a:latin typeface="+mn-lt"/>
                <a:ea typeface="Arial"/>
                <a:sym typeface="Arial"/>
              </a:rPr>
              <a:t> researchers </a:t>
            </a:r>
            <a:r>
              <a:rPr lang="en" sz="2400" b="1" dirty="0">
                <a:solidFill>
                  <a:srgbClr val="000000"/>
                </a:solidFill>
                <a:latin typeface="+mn-lt"/>
                <a:ea typeface="Arial"/>
                <a:sym typeface="Arial"/>
              </a:rPr>
              <a:t>pooling their narratives</a:t>
            </a:r>
            <a:r>
              <a:rPr lang="en" sz="2400" dirty="0">
                <a:solidFill>
                  <a:srgbClr val="000000"/>
                </a:solidFill>
                <a:latin typeface="+mn-lt"/>
                <a:ea typeface="Arial"/>
                <a:sym typeface="Arial"/>
              </a:rPr>
              <a:t> to explore them for commonalities and differences and to engage them in relation to their social contexts </a:t>
            </a:r>
            <a:endParaRPr lang="en-US" sz="2400" dirty="0">
              <a:solidFill>
                <a:srgbClr val="000000"/>
              </a:solidFill>
              <a:latin typeface="+mn-lt"/>
              <a:ea typeface="Arial"/>
              <a:sym typeface="Arial"/>
            </a:endParaRPr>
          </a:p>
          <a:p>
            <a:pPr marL="0" indent="0">
              <a:buNone/>
            </a:pPr>
            <a:r>
              <a:rPr lang="en" sz="1200" dirty="0">
                <a:solidFill>
                  <a:srgbClr val="000000"/>
                </a:solidFill>
                <a:latin typeface="+mn-lt"/>
                <a:ea typeface="Arial"/>
                <a:sym typeface="Arial"/>
              </a:rPr>
              <a:t>(Chang, Ngunjiri, and Hernandez, 2013)</a:t>
            </a:r>
          </a:p>
          <a:p>
            <a:pPr marL="0" lvl="0" indent="0">
              <a:buNone/>
            </a:pPr>
            <a:endParaRPr lang="en-US" sz="2400" b="1" dirty="0">
              <a:solidFill>
                <a:srgbClr val="000000"/>
              </a:solidFill>
              <a:latin typeface="+mn-lt"/>
              <a:ea typeface="Lato"/>
              <a:cs typeface="Lato"/>
              <a:sym typeface="Lato"/>
            </a:endParaRPr>
          </a:p>
          <a:p>
            <a:r>
              <a:rPr lang="en-US" sz="2400" b="1" dirty="0">
                <a:solidFill>
                  <a:srgbClr val="000000"/>
                </a:solidFill>
                <a:latin typeface="+mn-lt"/>
                <a:ea typeface="Lato"/>
                <a:cs typeface="Lato"/>
                <a:sym typeface="Lato"/>
              </a:rPr>
              <a:t>Collaborative Research Question:</a:t>
            </a:r>
          </a:p>
          <a:p>
            <a:pPr marL="0" lvl="0" indent="0">
              <a:buNone/>
            </a:pPr>
            <a:r>
              <a:rPr lang="en" sz="2400" dirty="0">
                <a:solidFill>
                  <a:srgbClr val="000000"/>
                </a:solidFill>
                <a:latin typeface="+mn-lt"/>
                <a:ea typeface="Lato"/>
                <a:cs typeface="Lato"/>
                <a:sym typeface="Lato"/>
              </a:rPr>
              <a:t>What characterizes teacher educators’ development of a critical consciousness</a:t>
            </a:r>
            <a:r>
              <a:rPr lang="en-US" sz="2400" dirty="0">
                <a:solidFill>
                  <a:srgbClr val="000000"/>
                </a:solidFill>
                <a:latin typeface="+mn-lt"/>
                <a:ea typeface="Lato"/>
                <a:cs typeface="Lato"/>
                <a:sym typeface="Lato"/>
              </a:rPr>
              <a:t> and desire to engage in critical teacher preparation</a:t>
            </a:r>
            <a:r>
              <a:rPr lang="en" sz="2400" dirty="0">
                <a:solidFill>
                  <a:srgbClr val="000000"/>
                </a:solidFill>
                <a:latin typeface="+mn-lt"/>
                <a:ea typeface="Lato"/>
                <a:cs typeface="Lato"/>
                <a:sym typeface="Lato"/>
              </a:rPr>
              <a:t>? </a:t>
            </a:r>
          </a:p>
          <a:p>
            <a:endParaRPr lang="en-US" sz="2400" dirty="0">
              <a:solidFill>
                <a:srgbClr val="000000"/>
              </a:solidFill>
              <a:latin typeface="+mn-lt"/>
            </a:endParaRPr>
          </a:p>
        </p:txBody>
      </p:sp>
    </p:spTree>
    <p:extLst>
      <p:ext uri="{BB962C8B-B14F-4D97-AF65-F5344CB8AC3E}">
        <p14:creationId xmlns:p14="http://schemas.microsoft.com/office/powerpoint/2010/main" val="153483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370"/>
            <a:ext cx="9144000" cy="1184731"/>
          </a:xfrm>
          <a:solidFill>
            <a:srgbClr val="FFFFFF"/>
          </a:solidFill>
        </p:spPr>
        <p:txBody>
          <a:bodyPr/>
          <a:lstStyle/>
          <a:p>
            <a:r>
              <a:rPr lang="en-US" b="1" dirty="0">
                <a:solidFill>
                  <a:srgbClr val="000000"/>
                </a:solidFill>
                <a:latin typeface="+mn-lt"/>
              </a:rPr>
              <a:t>Collaborative AE Methods</a:t>
            </a:r>
          </a:p>
        </p:txBody>
      </p:sp>
      <p:sp>
        <p:nvSpPr>
          <p:cNvPr id="3" name="Content Placeholder 2"/>
          <p:cNvSpPr>
            <a:spLocks noGrp="1"/>
          </p:cNvSpPr>
          <p:nvPr>
            <p:ph idx="1"/>
          </p:nvPr>
        </p:nvSpPr>
        <p:spPr>
          <a:xfrm>
            <a:off x="457200" y="2137101"/>
            <a:ext cx="8229600" cy="4720899"/>
          </a:xfrm>
          <a:solidFill>
            <a:srgbClr val="FFFFFF"/>
          </a:solidFill>
        </p:spPr>
        <p:txBody>
          <a:bodyPr>
            <a:normAutofit/>
          </a:bodyPr>
          <a:lstStyle/>
          <a:p>
            <a:pPr marL="0" lvl="0" indent="0">
              <a:buNone/>
            </a:pPr>
            <a:r>
              <a:rPr lang="en-US" sz="2000" b="1" dirty="0">
                <a:solidFill>
                  <a:srgbClr val="000000"/>
                </a:solidFill>
                <a:latin typeface="+mn-lt"/>
              </a:rPr>
              <a:t>RQ: </a:t>
            </a:r>
            <a:r>
              <a:rPr lang="en" sz="2000" dirty="0">
                <a:solidFill>
                  <a:srgbClr val="000000"/>
                </a:solidFill>
                <a:latin typeface="+mn-lt"/>
                <a:ea typeface="Lato"/>
                <a:cs typeface="Lato"/>
                <a:sym typeface="Lato"/>
              </a:rPr>
              <a:t>What characterizes teacher educators’ development of a critical consciousness</a:t>
            </a:r>
            <a:r>
              <a:rPr lang="en-US" sz="2000" dirty="0">
                <a:solidFill>
                  <a:srgbClr val="000000"/>
                </a:solidFill>
                <a:latin typeface="+mn-lt"/>
                <a:ea typeface="Lato"/>
                <a:cs typeface="Lato"/>
                <a:sym typeface="Lato"/>
              </a:rPr>
              <a:t> and desire to engage in critical teacher preparation</a:t>
            </a:r>
            <a:r>
              <a:rPr lang="en" sz="2000" dirty="0">
                <a:solidFill>
                  <a:srgbClr val="000000"/>
                </a:solidFill>
                <a:latin typeface="+mn-lt"/>
                <a:ea typeface="Lato"/>
                <a:cs typeface="Lato"/>
                <a:sym typeface="Lato"/>
              </a:rPr>
              <a:t>? </a:t>
            </a:r>
            <a:endParaRPr lang="en-US" sz="2000" dirty="0">
              <a:solidFill>
                <a:srgbClr val="000000"/>
              </a:solidFill>
              <a:latin typeface="+mn-lt"/>
              <a:sym typeface="Lato"/>
            </a:endParaRPr>
          </a:p>
          <a:p>
            <a:pPr lvl="0">
              <a:spcBef>
                <a:spcPts val="0"/>
              </a:spcBef>
              <a:buNone/>
            </a:pPr>
            <a:endParaRPr lang="en-US" sz="2000" dirty="0">
              <a:solidFill>
                <a:srgbClr val="000000"/>
              </a:solidFill>
              <a:latin typeface="+mn-lt"/>
              <a:ea typeface="Lato"/>
              <a:cs typeface="Lato"/>
              <a:sym typeface="Lato"/>
            </a:endParaRPr>
          </a:p>
          <a:p>
            <a:pPr lvl="0">
              <a:spcBef>
                <a:spcPts val="0"/>
              </a:spcBef>
              <a:buNone/>
            </a:pPr>
            <a:r>
              <a:rPr lang="en-US" sz="2000" b="1" dirty="0">
                <a:solidFill>
                  <a:srgbClr val="000000"/>
                </a:solidFill>
                <a:latin typeface="+mn-lt"/>
                <a:ea typeface="Lato"/>
                <a:cs typeface="Lato"/>
                <a:sym typeface="Lato"/>
              </a:rPr>
              <a:t>Data Sources: </a:t>
            </a:r>
          </a:p>
          <a:p>
            <a:pPr lvl="0">
              <a:spcBef>
                <a:spcPts val="0"/>
              </a:spcBef>
              <a:buNone/>
            </a:pPr>
            <a:r>
              <a:rPr lang="en" sz="2000" dirty="0">
                <a:solidFill>
                  <a:srgbClr val="000000"/>
                </a:solidFill>
                <a:latin typeface="+mn-lt"/>
                <a:ea typeface="Lato"/>
                <a:cs typeface="Lato"/>
                <a:sym typeface="Lato"/>
              </a:rPr>
              <a:t>Participants’ histories, experiences, perspectives, and theories expressed through: </a:t>
            </a:r>
            <a:endParaRPr lang="en-US" sz="2000" dirty="0">
              <a:solidFill>
                <a:srgbClr val="000000"/>
              </a:solidFill>
              <a:latin typeface="+mn-lt"/>
              <a:ea typeface="Lato"/>
              <a:cs typeface="Lato"/>
              <a:sym typeface="Lato"/>
            </a:endParaRPr>
          </a:p>
          <a:p>
            <a:pPr lvl="0">
              <a:spcBef>
                <a:spcPts val="0"/>
              </a:spcBef>
              <a:buNone/>
            </a:pPr>
            <a:endParaRPr lang="en" sz="2000" dirty="0">
              <a:solidFill>
                <a:srgbClr val="000000"/>
              </a:solidFill>
              <a:latin typeface="+mn-lt"/>
              <a:ea typeface="Lato"/>
              <a:cs typeface="Lato"/>
              <a:sym typeface="Lato"/>
            </a:endParaRPr>
          </a:p>
          <a:p>
            <a:pPr marL="457200" lvl="0" indent="-355600">
              <a:spcBef>
                <a:spcPts val="0"/>
              </a:spcBef>
              <a:buClr>
                <a:srgbClr val="000000"/>
              </a:buClr>
              <a:buSzPct val="100000"/>
            </a:pPr>
            <a:r>
              <a:rPr lang="en" sz="2000" dirty="0">
                <a:solidFill>
                  <a:srgbClr val="000000"/>
                </a:solidFill>
                <a:latin typeface="+mn-lt"/>
                <a:ea typeface="Lato"/>
                <a:cs typeface="Lato"/>
                <a:sym typeface="Lato"/>
              </a:rPr>
              <a:t>4000-word scholarly narrative memoir</a:t>
            </a:r>
            <a:endParaRPr lang="en-US" sz="2000" dirty="0">
              <a:solidFill>
                <a:srgbClr val="000000"/>
              </a:solidFill>
              <a:latin typeface="+mn-lt"/>
              <a:ea typeface="Lato"/>
              <a:cs typeface="Lato"/>
              <a:sym typeface="Lato"/>
            </a:endParaRPr>
          </a:p>
          <a:p>
            <a:pPr marL="457200" lvl="0" indent="-355600">
              <a:spcBef>
                <a:spcPts val="0"/>
              </a:spcBef>
              <a:buClr>
                <a:srgbClr val="000000"/>
              </a:buClr>
              <a:buSzPct val="100000"/>
            </a:pPr>
            <a:r>
              <a:rPr lang="en-US" sz="2000" dirty="0">
                <a:solidFill>
                  <a:srgbClr val="000000"/>
                </a:solidFill>
                <a:latin typeface="+mn-lt"/>
                <a:ea typeface="Lato"/>
                <a:cs typeface="Lato"/>
                <a:sym typeface="Lato"/>
              </a:rPr>
              <a:t>Artifacts: documents, photographs, personal objects</a:t>
            </a:r>
            <a:endParaRPr lang="en" sz="2000" dirty="0">
              <a:solidFill>
                <a:srgbClr val="000000"/>
              </a:solidFill>
              <a:latin typeface="+mn-lt"/>
              <a:ea typeface="Lato"/>
              <a:cs typeface="Lato"/>
              <a:sym typeface="Lato"/>
            </a:endParaRPr>
          </a:p>
          <a:p>
            <a:pPr marL="457200" lvl="0" indent="-355600">
              <a:spcBef>
                <a:spcPts val="0"/>
              </a:spcBef>
              <a:buClr>
                <a:srgbClr val="000000"/>
              </a:buClr>
              <a:buSzPct val="100000"/>
            </a:pPr>
            <a:r>
              <a:rPr lang="en" sz="2000" dirty="0">
                <a:solidFill>
                  <a:srgbClr val="000000"/>
                </a:solidFill>
                <a:latin typeface="+mn-lt"/>
                <a:ea typeface="Lato"/>
                <a:cs typeface="Lato"/>
                <a:sym typeface="Lato"/>
              </a:rPr>
              <a:t>Analytic memos</a:t>
            </a:r>
          </a:p>
          <a:p>
            <a:pPr marL="457200" lvl="0" indent="-355600">
              <a:spcBef>
                <a:spcPts val="0"/>
              </a:spcBef>
              <a:buClr>
                <a:srgbClr val="000000"/>
              </a:buClr>
              <a:buSzPct val="100000"/>
            </a:pPr>
            <a:r>
              <a:rPr lang="en" sz="2000" dirty="0">
                <a:solidFill>
                  <a:srgbClr val="000000"/>
                </a:solidFill>
                <a:latin typeface="+mn-lt"/>
                <a:ea typeface="Lato"/>
                <a:cs typeface="Lato"/>
                <a:sym typeface="Lato"/>
              </a:rPr>
              <a:t>One-hour semi-structured interview—</a:t>
            </a:r>
            <a:r>
              <a:rPr lang="en-US" sz="2000" dirty="0">
                <a:solidFill>
                  <a:srgbClr val="000000"/>
                </a:solidFill>
                <a:latin typeface="+mn-lt"/>
                <a:ea typeface="Lato"/>
                <a:cs typeface="Lato"/>
                <a:sym typeface="Lato"/>
              </a:rPr>
              <a:t>co-researchers interviewed each other to connect the AE experience—why did we tell </a:t>
            </a:r>
            <a:r>
              <a:rPr lang="en-US" sz="2000" i="1" dirty="0">
                <a:solidFill>
                  <a:srgbClr val="000000"/>
                </a:solidFill>
                <a:latin typeface="+mn-lt"/>
                <a:ea typeface="Lato"/>
                <a:cs typeface="Lato"/>
                <a:sym typeface="Lato"/>
              </a:rPr>
              <a:t>this story this way</a:t>
            </a:r>
            <a:r>
              <a:rPr lang="en-US" sz="2000" dirty="0">
                <a:solidFill>
                  <a:srgbClr val="000000"/>
                </a:solidFill>
                <a:latin typeface="+mn-lt"/>
                <a:ea typeface="Lato"/>
                <a:cs typeface="Lato"/>
                <a:sym typeface="Lato"/>
              </a:rPr>
              <a:t>?--and deepen content</a:t>
            </a:r>
          </a:p>
          <a:p>
            <a:pPr marL="101600" lvl="0" indent="0">
              <a:spcBef>
                <a:spcPts val="0"/>
              </a:spcBef>
              <a:buClr>
                <a:srgbClr val="000000"/>
              </a:buClr>
              <a:buSzPct val="100000"/>
              <a:buNone/>
            </a:pPr>
            <a:endParaRPr lang="en" sz="2000" dirty="0">
              <a:solidFill>
                <a:srgbClr val="000000"/>
              </a:solidFill>
              <a:latin typeface="+mn-lt"/>
              <a:ea typeface="Lato"/>
              <a:cs typeface="Lato"/>
              <a:sym typeface="Lato"/>
            </a:endParaRPr>
          </a:p>
          <a:p>
            <a:pPr lvl="0">
              <a:lnSpc>
                <a:spcPct val="100000"/>
              </a:lnSpc>
              <a:spcBef>
                <a:spcPts val="0"/>
              </a:spcBef>
              <a:buNone/>
            </a:pPr>
            <a:endParaRPr lang="en-US" sz="2000" dirty="0">
              <a:solidFill>
                <a:srgbClr val="000000"/>
              </a:solidFill>
              <a:latin typeface="+mn-lt"/>
              <a:ea typeface="Lato"/>
              <a:cs typeface="Lato"/>
              <a:sym typeface="Lato"/>
            </a:endParaRPr>
          </a:p>
          <a:p>
            <a:pPr marL="0" indent="0">
              <a:buNone/>
            </a:pPr>
            <a:endParaRPr lang="en-US" sz="2000" dirty="0">
              <a:solidFill>
                <a:srgbClr val="000000"/>
              </a:solidFill>
              <a:latin typeface="+mn-lt"/>
            </a:endParaRPr>
          </a:p>
        </p:txBody>
      </p:sp>
      <p:sp>
        <p:nvSpPr>
          <p:cNvPr id="4" name="Slide Number Placeholder 3"/>
          <p:cNvSpPr>
            <a:spLocks noGrp="1"/>
          </p:cNvSpPr>
          <p:nvPr>
            <p:ph type="sldNum" sz="quarter" idx="12"/>
          </p:nvPr>
        </p:nvSpPr>
        <p:spPr/>
        <p:txBody>
          <a:bodyPr/>
          <a:lstStyle/>
          <a:p>
            <a:fld id="{82DA34B5-7C80-464F-9A62-3711C8F85D9D}" type="slidenum">
              <a:rPr lang="en-US" smtClean="0"/>
              <a:t>9</a:t>
            </a:fld>
            <a:endParaRPr lang="en-US"/>
          </a:p>
        </p:txBody>
      </p:sp>
    </p:spTree>
    <p:extLst>
      <p:ext uri="{BB962C8B-B14F-4D97-AF65-F5344CB8AC3E}">
        <p14:creationId xmlns:p14="http://schemas.microsoft.com/office/powerpoint/2010/main" val="3836568623"/>
      </p:ext>
    </p:extLst>
  </p:cSld>
  <p:clrMapOvr>
    <a:masterClrMapping/>
  </p:clrMapOvr>
</p:sld>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Garnet_StandardDef</Template>
  <TotalTime>13111</TotalTime>
  <Words>2033</Words>
  <Application>Microsoft Macintosh PowerPoint</Application>
  <PresentationFormat>On-screen Show (4:3)</PresentationFormat>
  <Paragraphs>196</Paragraphs>
  <Slides>26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Roboto</vt:lpstr>
      <vt:lpstr>Times New Roman</vt:lpstr>
      <vt:lpstr>Garnet_StandardDef</vt:lpstr>
      <vt:lpstr>Critical Autoethnography for Scholarship, Pedagogy, and Personal Growth in Teacher Education</vt:lpstr>
      <vt:lpstr>Agenda and Timeline</vt:lpstr>
      <vt:lpstr> “To be authentic to the critical process we have to turn [the process] back on ourselves. We have to be real. If I’m going to publicly name systems as problematic, I better be able to name my own contributions to the problem.”  -Mark Davies, contributor to BCTE </vt:lpstr>
      <vt:lpstr>Scholarship of  Narrative and Autobiography</vt:lpstr>
      <vt:lpstr>What are our stories? </vt:lpstr>
      <vt:lpstr>PowerPoint Presentation</vt:lpstr>
      <vt:lpstr>What is Critical Autoethnography?</vt:lpstr>
      <vt:lpstr>Collaborative Autoethnography</vt:lpstr>
      <vt:lpstr>Collaborative AE Methods</vt:lpstr>
      <vt:lpstr>Data Analysis  (Chang, Ngunjiri, &amp; Hernandez, 2013) </vt:lpstr>
      <vt:lpstr>Findings </vt:lpstr>
      <vt:lpstr>Autoethnography as Teacher Education Pedagogy</vt:lpstr>
      <vt:lpstr>Conceptual Framework for  Teacher Education Pedagogy </vt:lpstr>
      <vt:lpstr>CAE as Preservice Teacher Education</vt:lpstr>
      <vt:lpstr>Autoethnography as  Inservice Teacher Education PD</vt:lpstr>
      <vt:lpstr>Narrative Draft Assignment  for Teachers</vt:lpstr>
      <vt:lpstr>PowerPoint Presentation</vt:lpstr>
      <vt:lpstr>Internal Data Sources</vt:lpstr>
      <vt:lpstr>Internal Data—Transcribed &amp; Storied Auto-Interview</vt:lpstr>
      <vt:lpstr>External Data Sources</vt:lpstr>
      <vt:lpstr>External Data – Interview with Mom</vt:lpstr>
      <vt:lpstr>Analysis</vt:lpstr>
      <vt:lpstr>Legitimizing and Problematizing Data (Hughes &amp; Pennington, 2017)</vt:lpstr>
      <vt:lpstr>From AE to Classroom Inquiry</vt:lpstr>
      <vt:lpstr>From AE to Teacher Action Research</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Jennie Kroeger</cp:lastModifiedBy>
  <cp:revision>269</cp:revision>
  <dcterms:created xsi:type="dcterms:W3CDTF">2019-02-28T14:35:38Z</dcterms:created>
  <dcterms:modified xsi:type="dcterms:W3CDTF">2020-12-04T19:46:52Z</dcterms:modified>
</cp:coreProperties>
</file>